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6"/>
  </p:notesMasterIdLst>
  <p:sldIdLst>
    <p:sldId id="311" r:id="rId2"/>
    <p:sldId id="308" r:id="rId3"/>
    <p:sldId id="309" r:id="rId4"/>
    <p:sldId id="310" r:id="rId5"/>
  </p:sldIdLst>
  <p:sldSz cx="9144000" cy="5143500" type="screen16x9"/>
  <p:notesSz cx="6858000" cy="9144000"/>
  <p:embeddedFontLst>
    <p:embeddedFont>
      <p:font typeface="Fredoka One" panose="020B0604020202020204" charset="0"/>
      <p:regular r:id="rId7"/>
    </p:embeddedFont>
    <p:embeddedFont>
      <p:font typeface="Nunito" panose="020B0604020202020204" charset="-52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F69F"/>
    <a:srgbClr val="B2FCC9"/>
    <a:srgbClr val="C9FFD3"/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1C0F66-9A49-4390-B9A9-B3EC6FAAEEEF}">
  <a:tblStyle styleId="{6E1C0F66-9A49-4390-B9A9-B3EC6FAAEE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752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1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07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52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ee09ae0bc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ee09ae0bc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59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-2062318" y="1456026"/>
            <a:ext cx="3092885" cy="3092885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8100000">
            <a:off x="-2020491" y="3751056"/>
            <a:ext cx="2936484" cy="81789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8100000">
            <a:off x="-972694" y="4214166"/>
            <a:ext cx="3949041" cy="126586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2700000">
            <a:off x="-293563" y="4769444"/>
            <a:ext cx="2308132" cy="739849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100000">
            <a:off x="1815728" y="4794862"/>
            <a:ext cx="1321235" cy="42353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361325" y="4804650"/>
            <a:ext cx="85725" cy="84900"/>
          </a:xfrm>
          <a:custGeom>
            <a:avLst/>
            <a:gdLst/>
            <a:ahLst/>
            <a:cxnLst/>
            <a:rect l="l" t="t" r="r" b="b"/>
            <a:pathLst>
              <a:path w="3429" h="3396" fill="none" extrusionOk="0">
                <a:moveTo>
                  <a:pt x="3428" y="1681"/>
                </a:moveTo>
                <a:cubicBezTo>
                  <a:pt x="3428" y="2656"/>
                  <a:pt x="2655" y="3395"/>
                  <a:pt x="1714" y="3395"/>
                </a:cubicBezTo>
                <a:cubicBezTo>
                  <a:pt x="740" y="3395"/>
                  <a:pt x="1" y="2656"/>
                  <a:pt x="1" y="1681"/>
                </a:cubicBezTo>
                <a:cubicBezTo>
                  <a:pt x="1" y="740"/>
                  <a:pt x="740" y="1"/>
                  <a:pt x="1714" y="1"/>
                </a:cubicBezTo>
                <a:cubicBezTo>
                  <a:pt x="2655" y="1"/>
                  <a:pt x="3428" y="740"/>
                  <a:pt x="3428" y="1681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456325" y="1561900"/>
            <a:ext cx="100000" cy="100000"/>
          </a:xfrm>
          <a:custGeom>
            <a:avLst/>
            <a:gdLst/>
            <a:ahLst/>
            <a:cxnLst/>
            <a:rect l="l" t="t" r="r" b="b"/>
            <a:pathLst>
              <a:path w="4000" h="4000" fill="none" extrusionOk="0">
                <a:moveTo>
                  <a:pt x="3999" y="1714"/>
                </a:moveTo>
                <a:cubicBezTo>
                  <a:pt x="3999" y="3226"/>
                  <a:pt x="2151" y="3999"/>
                  <a:pt x="1076" y="2924"/>
                </a:cubicBezTo>
                <a:cubicBezTo>
                  <a:pt x="0" y="1848"/>
                  <a:pt x="739" y="0"/>
                  <a:pt x="2285" y="0"/>
                </a:cubicBezTo>
                <a:cubicBezTo>
                  <a:pt x="3226" y="0"/>
                  <a:pt x="3999" y="773"/>
                  <a:pt x="3999" y="1714"/>
                </a:cubicBezTo>
                <a:close/>
              </a:path>
            </a:pathLst>
          </a:custGeom>
          <a:solidFill>
            <a:srgbClr val="00B8AD"/>
          </a:solidFill>
          <a:ln w="21000" cap="rnd" cmpd="sng">
            <a:solidFill>
              <a:srgbClr val="31CC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56325" y="1696563"/>
            <a:ext cx="399925" cy="349525"/>
          </a:xfrm>
          <a:custGeom>
            <a:avLst/>
            <a:gdLst/>
            <a:ahLst/>
            <a:cxnLst/>
            <a:rect l="l" t="t" r="r" b="b"/>
            <a:pathLst>
              <a:path w="15997" h="13981" fill="none" extrusionOk="0">
                <a:moveTo>
                  <a:pt x="1" y="13241"/>
                </a:moveTo>
                <a:cubicBezTo>
                  <a:pt x="1009" y="12199"/>
                  <a:pt x="2790" y="13980"/>
                  <a:pt x="3798" y="12972"/>
                </a:cubicBezTo>
                <a:cubicBezTo>
                  <a:pt x="4806" y="11964"/>
                  <a:pt x="3025" y="10183"/>
                  <a:pt x="4067" y="9175"/>
                </a:cubicBezTo>
                <a:cubicBezTo>
                  <a:pt x="5075" y="8133"/>
                  <a:pt x="6856" y="9914"/>
                  <a:pt x="7864" y="8906"/>
                </a:cubicBezTo>
                <a:cubicBezTo>
                  <a:pt x="8872" y="7898"/>
                  <a:pt x="7091" y="6117"/>
                  <a:pt x="8100" y="5109"/>
                </a:cubicBezTo>
                <a:cubicBezTo>
                  <a:pt x="9141" y="4100"/>
                  <a:pt x="10922" y="5848"/>
                  <a:pt x="11931" y="4840"/>
                </a:cubicBezTo>
                <a:cubicBezTo>
                  <a:pt x="12939" y="3832"/>
                  <a:pt x="11158" y="2050"/>
                  <a:pt x="12166" y="1042"/>
                </a:cubicBezTo>
                <a:cubicBezTo>
                  <a:pt x="13208" y="1"/>
                  <a:pt x="14989" y="1782"/>
                  <a:pt x="15997" y="773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10850" y="2571750"/>
            <a:ext cx="100850" cy="100850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4" y="1748"/>
                </a:moveTo>
                <a:cubicBezTo>
                  <a:pt x="4034" y="3261"/>
                  <a:pt x="2185" y="4034"/>
                  <a:pt x="1076" y="2958"/>
                </a:cubicBezTo>
                <a:cubicBezTo>
                  <a:pt x="1" y="1849"/>
                  <a:pt x="774" y="35"/>
                  <a:pt x="2320" y="1"/>
                </a:cubicBezTo>
                <a:cubicBezTo>
                  <a:pt x="3261" y="1"/>
                  <a:pt x="4034" y="774"/>
                  <a:pt x="4034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364630" y="290845"/>
            <a:ext cx="1336603" cy="734539"/>
            <a:chOff x="3760525" y="2021950"/>
            <a:chExt cx="1522500" cy="836700"/>
          </a:xfrm>
        </p:grpSpPr>
        <p:sp>
          <p:nvSpPr>
            <p:cNvPr id="19" name="Google Shape;19;p2"/>
            <p:cNvSpPr/>
            <p:nvPr/>
          </p:nvSpPr>
          <p:spPr>
            <a:xfrm>
              <a:off x="37605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415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24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034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844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540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5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415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224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034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44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6540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605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415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24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34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844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6540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05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415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24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4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844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6540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637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27350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08325" y="24791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605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415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224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034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4844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6540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637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27350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8325" y="26315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605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9415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224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34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44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6540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4637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27350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208325" y="2783950"/>
              <a:ext cx="74700" cy="7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/>
          <p:nvPr/>
        </p:nvSpPr>
        <p:spPr>
          <a:xfrm rot="2700000">
            <a:off x="7696957" y="65451"/>
            <a:ext cx="3092885" cy="3092885"/>
          </a:xfrm>
          <a:prstGeom prst="frame">
            <a:avLst>
              <a:gd name="adj1" fmla="val 18941"/>
            </a:avLst>
          </a:prstGeom>
          <a:solidFill>
            <a:srgbClr val="FFFFFF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-2700000">
            <a:off x="6855103" y="618653"/>
            <a:ext cx="3893446" cy="1248075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8100000">
            <a:off x="8449728" y="2106787"/>
            <a:ext cx="1321235" cy="42353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-2700000">
            <a:off x="6668034" y="-25503"/>
            <a:ext cx="1839770" cy="469126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345450" y="3769475"/>
            <a:ext cx="100850" cy="100850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6430850" y="424850"/>
            <a:ext cx="115975" cy="100850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solidFill>
            <a:schemeClr val="accent1"/>
          </a:solidFill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771600" y="3406413"/>
            <a:ext cx="400775" cy="349525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2"/>
          <p:cNvGrpSpPr/>
          <p:nvPr/>
        </p:nvGrpSpPr>
        <p:grpSpPr>
          <a:xfrm>
            <a:off x="8155286" y="4298945"/>
            <a:ext cx="383335" cy="333163"/>
            <a:chOff x="4846375" y="2021950"/>
            <a:chExt cx="436650" cy="379500"/>
          </a:xfrm>
        </p:grpSpPr>
        <p:sp>
          <p:nvSpPr>
            <p:cNvPr id="81" name="Google Shape;81;p2"/>
            <p:cNvSpPr/>
            <p:nvPr/>
          </p:nvSpPr>
          <p:spPr>
            <a:xfrm>
              <a:off x="484637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27350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325" y="20219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4637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27350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08325" y="21743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4637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027350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208325" y="2326750"/>
              <a:ext cx="74700" cy="74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11700" y="2080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311700" y="2910325"/>
            <a:ext cx="85206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 rot="-8100000" flipH="1">
            <a:off x="6866370" y="3661716"/>
            <a:ext cx="3949041" cy="126586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 rot="2700000" flipH="1">
            <a:off x="8028174" y="3569294"/>
            <a:ext cx="2308132" cy="739849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 rot="-8100000" flipH="1">
            <a:off x="8477405" y="1575412"/>
            <a:ext cx="1321235" cy="42353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 rot="2700000" flipH="1">
            <a:off x="-1982355" y="737541"/>
            <a:ext cx="3949041" cy="126586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 rot="2700000" flipH="1">
            <a:off x="-1839480" y="-243534"/>
            <a:ext cx="3949041" cy="1265868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 rot="-8100000" flipH="1">
            <a:off x="1419380" y="6187"/>
            <a:ext cx="1321235" cy="423534"/>
          </a:xfrm>
          <a:prstGeom prst="flowChartTerminator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25098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6326150" y="1378700"/>
            <a:ext cx="100850" cy="100850"/>
          </a:xfrm>
          <a:custGeom>
            <a:avLst/>
            <a:gdLst/>
            <a:ahLst/>
            <a:cxnLst/>
            <a:rect l="l" t="t" r="r" b="b"/>
            <a:pathLst>
              <a:path w="4034" h="4034" fill="none" extrusionOk="0">
                <a:moveTo>
                  <a:pt x="4033" y="1748"/>
                </a:moveTo>
                <a:cubicBezTo>
                  <a:pt x="4033" y="3260"/>
                  <a:pt x="2185" y="4033"/>
                  <a:pt x="1109" y="2958"/>
                </a:cubicBezTo>
                <a:cubicBezTo>
                  <a:pt x="0" y="1849"/>
                  <a:pt x="773" y="34"/>
                  <a:pt x="2319" y="34"/>
                </a:cubicBezTo>
                <a:cubicBezTo>
                  <a:pt x="3260" y="1"/>
                  <a:pt x="4033" y="774"/>
                  <a:pt x="4033" y="1748"/>
                </a:cubicBezTo>
                <a:close/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8171075" y="2504425"/>
            <a:ext cx="74800" cy="25"/>
          </a:xfrm>
          <a:custGeom>
            <a:avLst/>
            <a:gdLst/>
            <a:ahLst/>
            <a:cxnLst/>
            <a:rect l="l" t="t" r="r" b="b"/>
            <a:pathLst>
              <a:path w="2992" h="1" fill="none" extrusionOk="0">
                <a:moveTo>
                  <a:pt x="2991" y="1"/>
                </a:moveTo>
                <a:lnTo>
                  <a:pt x="1" y="1"/>
                </a:lnTo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2696875" y="224825"/>
            <a:ext cx="115975" cy="100850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638600" y="3764450"/>
            <a:ext cx="400775" cy="349525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2495075" y="4519750"/>
            <a:ext cx="115975" cy="100850"/>
          </a:xfrm>
          <a:custGeom>
            <a:avLst/>
            <a:gdLst/>
            <a:ahLst/>
            <a:cxnLst/>
            <a:rect l="l" t="t" r="r" b="b"/>
            <a:pathLst>
              <a:path w="4639" h="4034" fill="none" extrusionOk="0">
                <a:moveTo>
                  <a:pt x="2319" y="0"/>
                </a:moveTo>
                <a:lnTo>
                  <a:pt x="1" y="4033"/>
                </a:lnTo>
                <a:lnTo>
                  <a:pt x="4638" y="4033"/>
                </a:lnTo>
                <a:close/>
              </a:path>
            </a:pathLst>
          </a:custGeom>
          <a:noFill/>
          <a:ln w="21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8521150" y="602150"/>
            <a:ext cx="400775" cy="349525"/>
          </a:xfrm>
          <a:custGeom>
            <a:avLst/>
            <a:gdLst/>
            <a:ahLst/>
            <a:cxnLst/>
            <a:rect l="l" t="t" r="r" b="b"/>
            <a:pathLst>
              <a:path w="16031" h="13981" fill="none" extrusionOk="0">
                <a:moveTo>
                  <a:pt x="0" y="13208"/>
                </a:moveTo>
                <a:cubicBezTo>
                  <a:pt x="1042" y="12200"/>
                  <a:pt x="2823" y="13981"/>
                  <a:pt x="3831" y="12973"/>
                </a:cubicBezTo>
                <a:cubicBezTo>
                  <a:pt x="4839" y="11965"/>
                  <a:pt x="3058" y="10183"/>
                  <a:pt x="4066" y="9175"/>
                </a:cubicBezTo>
                <a:cubicBezTo>
                  <a:pt x="5075" y="8133"/>
                  <a:pt x="6889" y="9915"/>
                  <a:pt x="7898" y="8906"/>
                </a:cubicBezTo>
                <a:cubicBezTo>
                  <a:pt x="8906" y="7898"/>
                  <a:pt x="7125" y="6117"/>
                  <a:pt x="8133" y="5109"/>
                </a:cubicBezTo>
                <a:cubicBezTo>
                  <a:pt x="9141" y="4067"/>
                  <a:pt x="10922" y="5848"/>
                  <a:pt x="11964" y="4840"/>
                </a:cubicBezTo>
                <a:cubicBezTo>
                  <a:pt x="12972" y="3832"/>
                  <a:pt x="11191" y="2051"/>
                  <a:pt x="12199" y="1043"/>
                </a:cubicBezTo>
                <a:cubicBezTo>
                  <a:pt x="13207" y="1"/>
                  <a:pt x="15022" y="1782"/>
                  <a:pt x="16030" y="774"/>
                </a:cubicBezTo>
              </a:path>
            </a:pathLst>
          </a:custGeom>
          <a:noFill/>
          <a:ln w="210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311700" y="120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33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2611050" y="1990200"/>
            <a:ext cx="3921900" cy="26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>
            <a:spLocks noGrp="1"/>
          </p:cNvSpPr>
          <p:nvPr>
            <p:ph type="body" idx="1"/>
          </p:nvPr>
        </p:nvSpPr>
        <p:spPr>
          <a:xfrm>
            <a:off x="768300" y="1017725"/>
            <a:ext cx="7032600" cy="3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08" y="139758"/>
            <a:ext cx="8520600" cy="572700"/>
          </a:xfrm>
        </p:spPr>
        <p:txBody>
          <a:bodyPr/>
          <a:lstStyle/>
          <a:p>
            <a:r>
              <a:rPr lang="uk-UA" b="1" dirty="0" smtClean="0"/>
              <a:t>МАПУВАННЯ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0" y="-775617"/>
            <a:ext cx="3668792" cy="21620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9735" y="840729"/>
            <a:ext cx="770101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результати аналізу </a:t>
            </a:r>
            <a:r>
              <a:rPr lang="uk-UA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мапування на біолого-технологічному факультеті: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81" y="764124"/>
            <a:ext cx="7492010" cy="42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08" y="139758"/>
            <a:ext cx="8520600" cy="572700"/>
          </a:xfrm>
        </p:spPr>
        <p:txBody>
          <a:bodyPr/>
          <a:lstStyle/>
          <a:p>
            <a:r>
              <a:rPr lang="uk-UA" b="1" dirty="0" smtClean="0"/>
              <a:t>МАПУВАННЯ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0" y="-775617"/>
            <a:ext cx="3668792" cy="2162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339" y="855052"/>
            <a:ext cx="893298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Сильні та слабкі сторони освітньої програми магістрів за спеціальністю «Технологія виробництва і переробки продукції тваринництва» 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39" y="2034781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Сильні сторони програми: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Відповідність сучасним вимогам агропромислового комплексу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Практична спрямованість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Міждисциплінарність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Дослідницький потенціал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Гнучкість та можливість вибору спеціалізації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Впровадження сучасних технологій</a:t>
            </a:r>
            <a:endParaRPr lang="uk-UA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2339" y="2126026"/>
            <a:ext cx="442428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Слабкі сторони програми: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Обмежена кількість сучасного обладнання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Недостатня кількість міжнародних стажувань 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Необхідність більшого впровадження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Обмежена інтеграція екологічних стандартів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Потреба у розширенні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бізнесом  </a:t>
            </a:r>
            <a:endParaRPr lang="uk-UA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08" y="139758"/>
            <a:ext cx="8520600" cy="572700"/>
          </a:xfrm>
        </p:spPr>
        <p:txBody>
          <a:bodyPr/>
          <a:lstStyle/>
          <a:p>
            <a:r>
              <a:rPr lang="uk-UA" b="1" dirty="0" smtClean="0"/>
              <a:t>МАПУВАННЯ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0" y="-775617"/>
            <a:ext cx="3668792" cy="2162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370" y="1194605"/>
            <a:ext cx="78873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FFFF00"/>
                </a:solidFill>
              </a:rPr>
              <a:t>Зміни, внесені в </a:t>
            </a:r>
            <a:r>
              <a:rPr lang="uk-UA" sz="1800" b="1" dirty="0" err="1" smtClean="0">
                <a:solidFill>
                  <a:srgbClr val="FFFF00"/>
                </a:solidFill>
              </a:rPr>
              <a:t>проєкт</a:t>
            </a:r>
            <a:r>
              <a:rPr lang="uk-UA" sz="1800" b="1" dirty="0" smtClean="0">
                <a:solidFill>
                  <a:srgbClr val="FFFF00"/>
                </a:solidFill>
              </a:rPr>
              <a:t> освітньої програми (якщо такі були);</a:t>
            </a:r>
          </a:p>
          <a:p>
            <a:endParaRPr lang="uk-UA" dirty="0"/>
          </a:p>
          <a:p>
            <a:r>
              <a:rPr lang="ru-RU" dirty="0"/>
              <a:t>-у </a:t>
            </a:r>
            <a:r>
              <a:rPr lang="ru-RU" dirty="0" err="1"/>
              <a:t>розділі</a:t>
            </a:r>
            <a:r>
              <a:rPr lang="ru-RU" dirty="0"/>
              <a:t> </a:t>
            </a:r>
            <a:r>
              <a:rPr lang="ru-RU" dirty="0" err="1"/>
              <a:t>начальної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все </a:t>
            </a:r>
            <a:r>
              <a:rPr lang="ru-RU" dirty="0" err="1"/>
              <a:t>збалансовано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</a:p>
          <a:p>
            <a:r>
              <a:rPr lang="ru-RU" dirty="0"/>
              <a:t>-за </a:t>
            </a:r>
            <a:r>
              <a:rPr lang="ru-RU" dirty="0" err="1"/>
              <a:t>період</a:t>
            </a:r>
            <a:r>
              <a:rPr lang="ru-RU" dirty="0"/>
              <a:t> 2023-2024 </a:t>
            </a:r>
            <a:r>
              <a:rPr lang="ru-RU" dirty="0" err="1"/>
              <a:t>н.р</a:t>
            </a:r>
            <a:r>
              <a:rPr lang="ru-RU" dirty="0"/>
              <a:t>. </a:t>
            </a:r>
            <a:r>
              <a:rPr lang="ru-RU" dirty="0" err="1"/>
              <a:t>відбулись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до складу </a:t>
            </a:r>
            <a:r>
              <a:rPr lang="ru-RU" dirty="0" err="1"/>
              <a:t>стейкхолдерів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08" y="139758"/>
            <a:ext cx="8520600" cy="572700"/>
          </a:xfrm>
        </p:spPr>
        <p:txBody>
          <a:bodyPr/>
          <a:lstStyle/>
          <a:p>
            <a:r>
              <a:rPr lang="uk-UA" b="1" dirty="0" smtClean="0"/>
              <a:t>МАПУВАННЯ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0" y="-775617"/>
            <a:ext cx="3668792" cy="2162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1104613"/>
            <a:ext cx="8482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вдосконалення форм для проведення подальших аналізів та процедури мапування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624" y="1975208"/>
            <a:ext cx="8250701" cy="258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Вдосконалення форм збору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єдині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Розширення аналітичних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параметрів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актуальності дисциплін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Автоматизація збору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Microsoft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Оптимізація процедури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мапування (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икористовувати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візуальні таблиці або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матриці відповідності, залучення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періодичний перегляд програми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Використання сучасних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технологій.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Платформи для зворотного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зв’язку.</a:t>
            </a: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Green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1CCAF"/>
      </a:accent1>
      <a:accent2>
        <a:srgbClr val="FFFFFF"/>
      </a:accent2>
      <a:accent3>
        <a:srgbClr val="7EF18D"/>
      </a:accent3>
      <a:accent4>
        <a:srgbClr val="00B8A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207</Words>
  <Application>Microsoft Office PowerPoint</Application>
  <PresentationFormat>Екран (16:9)</PresentationFormat>
  <Paragraphs>34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Fredoka One</vt:lpstr>
      <vt:lpstr>Nunito</vt:lpstr>
      <vt:lpstr>Roboto</vt:lpstr>
      <vt:lpstr>Calibri</vt:lpstr>
      <vt:lpstr>Arial</vt:lpstr>
      <vt:lpstr>Times New Roman</vt:lpstr>
      <vt:lpstr>General Green CV by Slidesgo</vt:lpstr>
      <vt:lpstr>МАПУВАННЯ</vt:lpstr>
      <vt:lpstr>МАПУВАННЯ</vt:lpstr>
      <vt:lpstr>МАПУВАННЯ</vt:lpstr>
      <vt:lpstr>МАПУВАННЯ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Green CV</dc:title>
  <dc:creator>Admin</dc:creator>
  <cp:lastModifiedBy>HP</cp:lastModifiedBy>
  <cp:revision>49</cp:revision>
  <dcterms:modified xsi:type="dcterms:W3CDTF">2025-02-17T08:13:08Z</dcterms:modified>
</cp:coreProperties>
</file>