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  <p:sldMasterId id="2147483701" r:id="rId3"/>
  </p:sldMasterIdLst>
  <p:notesMasterIdLst>
    <p:notesMasterId r:id="rId27"/>
  </p:notesMasterIdLst>
  <p:sldIdLst>
    <p:sldId id="258" r:id="rId4"/>
    <p:sldId id="261" r:id="rId5"/>
    <p:sldId id="290" r:id="rId6"/>
    <p:sldId id="280" r:id="rId7"/>
    <p:sldId id="264" r:id="rId8"/>
    <p:sldId id="289" r:id="rId9"/>
    <p:sldId id="276" r:id="rId10"/>
    <p:sldId id="267" r:id="rId11"/>
    <p:sldId id="291" r:id="rId12"/>
    <p:sldId id="26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70" r:id="rId23"/>
    <p:sldId id="273" r:id="rId24"/>
    <p:sldId id="275" r:id="rId25"/>
    <p:sldId id="27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82F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84969" autoAdjust="0"/>
  </p:normalViewPr>
  <p:slideViewPr>
    <p:cSldViewPr snapToGrid="0">
      <p:cViewPr>
        <p:scale>
          <a:sx n="61" d="100"/>
          <a:sy n="61" d="100"/>
        </p:scale>
        <p:origin x="484" y="-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179F8-D35C-4AC4-A2EF-055EE7F4CD7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242B85-6C7C-444A-91EE-50A7F632B8C2}">
      <dgm:prSet phldrT="[Текст]"/>
      <dgm:spPr/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E8E0E7F5-CB54-4447-8575-F68D5D02C393}" type="parTrans" cxnId="{555BBE28-3031-4D9C-80CA-718F016C11ED}">
      <dgm:prSet/>
      <dgm:spPr/>
      <dgm:t>
        <a:bodyPr/>
        <a:lstStyle/>
        <a:p>
          <a:endParaRPr lang="ru-RU"/>
        </a:p>
      </dgm:t>
    </dgm:pt>
    <dgm:pt modelId="{C2B8AFF5-12B7-4485-B2C7-82A9F1C53F76}" type="sibTrans" cxnId="{555BBE28-3031-4D9C-80CA-718F016C11ED}">
      <dgm:prSet/>
      <dgm:spPr/>
      <dgm:t>
        <a:bodyPr/>
        <a:lstStyle/>
        <a:p>
          <a:endParaRPr lang="ru-RU"/>
        </a:p>
      </dgm:t>
    </dgm:pt>
    <dgm:pt modelId="{C4EB13E9-1365-4996-AD42-8903F9AB9761}">
      <dgm:prSet phldrT="[Текст]" custT="1"/>
      <dgm:spPr/>
      <dgm:t>
        <a:bodyPr/>
        <a:lstStyle/>
        <a:p>
          <a:r>
            <a:rPr lang="uk-UA" sz="2800" b="1" dirty="0">
              <a:latin typeface="Verdana" pitchFamily="34" charset="0"/>
              <a:ea typeface="Verdana" pitchFamily="34" charset="0"/>
              <a:cs typeface="Verdana" pitchFamily="34" charset="0"/>
            </a:rPr>
            <a:t>надають сучасні знання!</a:t>
          </a:r>
          <a:endParaRPr lang="ru-RU" sz="2800" dirty="0"/>
        </a:p>
      </dgm:t>
    </dgm:pt>
    <dgm:pt modelId="{3E43BD54-2D28-4797-8C82-3C1B3E036A37}" type="parTrans" cxnId="{7F8A76B1-2389-4F86-82B3-B3078C56D6E2}">
      <dgm:prSet/>
      <dgm:spPr/>
      <dgm:t>
        <a:bodyPr/>
        <a:lstStyle/>
        <a:p>
          <a:endParaRPr lang="ru-RU"/>
        </a:p>
      </dgm:t>
    </dgm:pt>
    <dgm:pt modelId="{C654F92D-1A55-4AF5-AC44-B6CDCB42F204}" type="sibTrans" cxnId="{7F8A76B1-2389-4F86-82B3-B3078C56D6E2}">
      <dgm:prSet/>
      <dgm:spPr/>
      <dgm:t>
        <a:bodyPr/>
        <a:lstStyle/>
        <a:p>
          <a:endParaRPr lang="ru-RU"/>
        </a:p>
      </dgm:t>
    </dgm:pt>
    <dgm:pt modelId="{6F52D434-4AC9-4FFF-9E00-E3BE82F0CE7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1C80BF41-52F8-4815-9C91-1E7647BB9CF8}" type="parTrans" cxnId="{A97E44AF-A242-4E0E-8608-080B08BF55FA}">
      <dgm:prSet/>
      <dgm:spPr/>
      <dgm:t>
        <a:bodyPr/>
        <a:lstStyle/>
        <a:p>
          <a:endParaRPr lang="ru-RU"/>
        </a:p>
      </dgm:t>
    </dgm:pt>
    <dgm:pt modelId="{3EC3D6B0-10B9-4672-B05D-006FDF0356D9}" type="sibTrans" cxnId="{A97E44AF-A242-4E0E-8608-080B08BF55FA}">
      <dgm:prSet/>
      <dgm:spPr/>
      <dgm:t>
        <a:bodyPr/>
        <a:lstStyle/>
        <a:p>
          <a:endParaRPr lang="ru-RU"/>
        </a:p>
      </dgm:t>
    </dgm:pt>
    <dgm:pt modelId="{131D0E97-41A2-4052-B05C-7BCEC5EE8AA1}">
      <dgm:prSet phldrT="[Текст]" custT="1"/>
      <dgm:spPr/>
      <dgm:t>
        <a:bodyPr/>
        <a:lstStyle/>
        <a:p>
          <a:pPr marL="0" indent="0"/>
          <a:r>
            <a:rPr lang="uk-UA" sz="2800" b="1" dirty="0">
              <a:latin typeface="Verdana" pitchFamily="34" charset="0"/>
              <a:ea typeface="Verdana" pitchFamily="34" charset="0"/>
              <a:cs typeface="Verdana" pitchFamily="34" charset="0"/>
            </a:rPr>
            <a:t>навчатись престижно</a:t>
          </a:r>
          <a:r>
            <a:rPr lang="en-US" sz="2800" b="1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r>
            <a:rPr lang="uk-UA" sz="2800" b="1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ru-RU" sz="2800" dirty="0"/>
        </a:p>
      </dgm:t>
    </dgm:pt>
    <dgm:pt modelId="{25A6A1CA-C436-44FC-BF7B-E37D9490659B}" type="parTrans" cxnId="{13CD57F6-F82A-49D3-ADFA-E8C55452B637}">
      <dgm:prSet/>
      <dgm:spPr/>
      <dgm:t>
        <a:bodyPr/>
        <a:lstStyle/>
        <a:p>
          <a:endParaRPr lang="ru-RU"/>
        </a:p>
      </dgm:t>
    </dgm:pt>
    <dgm:pt modelId="{D1FB54B9-7952-4ED0-A84C-265D9AD0E7DD}" type="sibTrans" cxnId="{13CD57F6-F82A-49D3-ADFA-E8C55452B637}">
      <dgm:prSet/>
      <dgm:spPr/>
      <dgm:t>
        <a:bodyPr/>
        <a:lstStyle/>
        <a:p>
          <a:endParaRPr lang="ru-RU"/>
        </a:p>
      </dgm:t>
    </dgm:pt>
    <dgm:pt modelId="{397F8C34-2D58-4D64-B848-7CE0A0C006B5}">
      <dgm:prSet phldrT="[Текст]"/>
      <dgm:spPr/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4E5645B7-CDDB-409C-BAE3-2B0C1CA265D5}" type="parTrans" cxnId="{A97B9BE6-1509-49D4-AD9B-6D14E909E2F5}">
      <dgm:prSet/>
      <dgm:spPr/>
      <dgm:t>
        <a:bodyPr/>
        <a:lstStyle/>
        <a:p>
          <a:endParaRPr lang="ru-RU"/>
        </a:p>
      </dgm:t>
    </dgm:pt>
    <dgm:pt modelId="{AC3440A8-5E66-4D9F-8FFD-8A945752494E}" type="sibTrans" cxnId="{A97B9BE6-1509-49D4-AD9B-6D14E909E2F5}">
      <dgm:prSet/>
      <dgm:spPr/>
      <dgm:t>
        <a:bodyPr/>
        <a:lstStyle/>
        <a:p>
          <a:endParaRPr lang="ru-RU"/>
        </a:p>
      </dgm:t>
    </dgm:pt>
    <dgm:pt modelId="{9A4DF8F1-2589-4223-A807-38C0F6C8D2DA}">
      <dgm:prSet phldrT="[Текст]" custT="1"/>
      <dgm:spPr/>
      <dgm:t>
        <a:bodyPr/>
        <a:lstStyle/>
        <a:p>
          <a:r>
            <a:rPr lang="uk-UA" sz="2800" b="1" dirty="0">
              <a:latin typeface="Verdana" pitchFamily="34" charset="0"/>
              <a:ea typeface="Verdana" pitchFamily="34" charset="0"/>
              <a:cs typeface="Verdana" pitchFamily="34" charset="0"/>
            </a:rPr>
            <a:t>формують фахові вміння!</a:t>
          </a:r>
          <a:endParaRPr lang="ru-RU" sz="28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7524FB-8DBD-491C-A9F9-C4109F3C1341}" type="parTrans" cxnId="{495185B7-1F81-495F-8D46-910907C371DF}">
      <dgm:prSet/>
      <dgm:spPr/>
      <dgm:t>
        <a:bodyPr/>
        <a:lstStyle/>
        <a:p>
          <a:endParaRPr lang="ru-RU"/>
        </a:p>
      </dgm:t>
    </dgm:pt>
    <dgm:pt modelId="{8CD896F6-FEDE-4C0A-BCD7-8947462DA58B}" type="sibTrans" cxnId="{495185B7-1F81-495F-8D46-910907C371DF}">
      <dgm:prSet/>
      <dgm:spPr/>
      <dgm:t>
        <a:bodyPr/>
        <a:lstStyle/>
        <a:p>
          <a:endParaRPr lang="ru-RU"/>
        </a:p>
      </dgm:t>
    </dgm:pt>
    <dgm:pt modelId="{3876710A-1F9F-449D-B7F4-2BB01108CFB9}" type="pres">
      <dgm:prSet presAssocID="{152179F8-D35C-4AC4-A2EF-055EE7F4CD7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9CCEBF6-C3B3-4ED8-BD32-7B8A80C3E5CD}" type="pres">
      <dgm:prSet presAssocID="{152179F8-D35C-4AC4-A2EF-055EE7F4CD71}" presName="cycle" presStyleCnt="0"/>
      <dgm:spPr/>
    </dgm:pt>
    <dgm:pt modelId="{7A0266B0-3175-44B3-AB50-9D5ABB5B52D3}" type="pres">
      <dgm:prSet presAssocID="{152179F8-D35C-4AC4-A2EF-055EE7F4CD71}" presName="centerShape" presStyleCnt="0"/>
      <dgm:spPr/>
    </dgm:pt>
    <dgm:pt modelId="{6F36F226-9965-4823-BD35-48330620F050}" type="pres">
      <dgm:prSet presAssocID="{152179F8-D35C-4AC4-A2EF-055EE7F4CD71}" presName="connSite" presStyleLbl="node1" presStyleIdx="0" presStyleCnt="4"/>
      <dgm:spPr/>
    </dgm:pt>
    <dgm:pt modelId="{FB50DF4E-C28E-4155-8E3A-5C6CF0701720}" type="pres">
      <dgm:prSet presAssocID="{152179F8-D35C-4AC4-A2EF-055EE7F4CD71}" presName="visible" presStyleLbl="node1" presStyleIdx="0" presStyleCnt="4" custLinFactNeighborX="-384" custLinFactNeighborY="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82F7F4-CE65-45EC-9685-C4C451A1187D}" type="pres">
      <dgm:prSet presAssocID="{E8E0E7F5-CB54-4447-8575-F68D5D02C393}" presName="Name25" presStyleLbl="parChTrans1D1" presStyleIdx="0" presStyleCnt="3"/>
      <dgm:spPr/>
      <dgm:t>
        <a:bodyPr/>
        <a:lstStyle/>
        <a:p>
          <a:endParaRPr lang="uk-UA"/>
        </a:p>
      </dgm:t>
    </dgm:pt>
    <dgm:pt modelId="{A0C7EF94-E90E-4643-A2CD-F394851DAB2A}" type="pres">
      <dgm:prSet presAssocID="{2F242B85-6C7C-444A-91EE-50A7F632B8C2}" presName="node" presStyleCnt="0"/>
      <dgm:spPr/>
    </dgm:pt>
    <dgm:pt modelId="{ED324FBC-CDB1-4CAB-927F-057EED50A55A}" type="pres">
      <dgm:prSet presAssocID="{2F242B85-6C7C-444A-91EE-50A7F632B8C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DB3491-CAA2-4F1E-8C07-67DE8F68F81F}" type="pres">
      <dgm:prSet presAssocID="{2F242B85-6C7C-444A-91EE-50A7F632B8C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466EFE-DEDA-4706-9BC2-94ACA88FECAB}" type="pres">
      <dgm:prSet presAssocID="{1C80BF41-52F8-4815-9C91-1E7647BB9CF8}" presName="Name25" presStyleLbl="parChTrans1D1" presStyleIdx="1" presStyleCnt="3"/>
      <dgm:spPr/>
      <dgm:t>
        <a:bodyPr/>
        <a:lstStyle/>
        <a:p>
          <a:endParaRPr lang="uk-UA"/>
        </a:p>
      </dgm:t>
    </dgm:pt>
    <dgm:pt modelId="{03788070-7DA9-4078-96E6-C7F5554C2329}" type="pres">
      <dgm:prSet presAssocID="{6F52D434-4AC9-4FFF-9E00-E3BE82F0CE7C}" presName="node" presStyleCnt="0"/>
      <dgm:spPr/>
    </dgm:pt>
    <dgm:pt modelId="{7D2609F0-6964-4053-A821-E036665BE744}" type="pres">
      <dgm:prSet presAssocID="{6F52D434-4AC9-4FFF-9E00-E3BE82F0CE7C}" presName="parentNode" presStyleLbl="node1" presStyleIdx="2" presStyleCnt="4" custScaleX="97789" custLinFactNeighborX="-12089" custLinFactNeighborY="-685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45745E-5C3B-48CD-BC0B-28AA9EB61E57}" type="pres">
      <dgm:prSet presAssocID="{6F52D434-4AC9-4FFF-9E00-E3BE82F0CE7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9CDCBF-E8B9-4880-B77C-8A13B290CC68}" type="pres">
      <dgm:prSet presAssocID="{4E5645B7-CDDB-409C-BAE3-2B0C1CA265D5}" presName="Name25" presStyleLbl="parChTrans1D1" presStyleIdx="2" presStyleCnt="3"/>
      <dgm:spPr/>
      <dgm:t>
        <a:bodyPr/>
        <a:lstStyle/>
        <a:p>
          <a:endParaRPr lang="uk-UA"/>
        </a:p>
      </dgm:t>
    </dgm:pt>
    <dgm:pt modelId="{3B38CCB8-9402-4E4E-9EDE-CC13A7AFEB3D}" type="pres">
      <dgm:prSet presAssocID="{397F8C34-2D58-4D64-B848-7CE0A0C006B5}" presName="node" presStyleCnt="0"/>
      <dgm:spPr/>
    </dgm:pt>
    <dgm:pt modelId="{B7B86903-3872-4DEB-9643-6F3ADB0B641F}" type="pres">
      <dgm:prSet presAssocID="{397F8C34-2D58-4D64-B848-7CE0A0C006B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E8AA7-EEF1-47E8-9D38-5EC91F72DE25}" type="pres">
      <dgm:prSet presAssocID="{397F8C34-2D58-4D64-B848-7CE0A0C006B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59C18B7-326B-4C6B-ADC2-12663E821F9D}" type="presOf" srcId="{2F242B85-6C7C-444A-91EE-50A7F632B8C2}" destId="{ED324FBC-CDB1-4CAB-927F-057EED50A55A}" srcOrd="0" destOrd="0" presId="urn:microsoft.com/office/officeart/2005/8/layout/radial2"/>
    <dgm:cxn modelId="{5EA46275-D14C-4CC4-9612-C09AECA2CBEF}" type="presOf" srcId="{131D0E97-41A2-4052-B05C-7BCEC5EE8AA1}" destId="{E145745E-5C3B-48CD-BC0B-28AA9EB61E57}" srcOrd="0" destOrd="0" presId="urn:microsoft.com/office/officeart/2005/8/layout/radial2"/>
    <dgm:cxn modelId="{7CA87071-7BEF-4E1B-AB9B-B04B560A8AAF}" type="presOf" srcId="{E8E0E7F5-CB54-4447-8575-F68D5D02C393}" destId="{8682F7F4-CE65-45EC-9685-C4C451A1187D}" srcOrd="0" destOrd="0" presId="urn:microsoft.com/office/officeart/2005/8/layout/radial2"/>
    <dgm:cxn modelId="{7F8A76B1-2389-4F86-82B3-B3078C56D6E2}" srcId="{2F242B85-6C7C-444A-91EE-50A7F632B8C2}" destId="{C4EB13E9-1365-4996-AD42-8903F9AB9761}" srcOrd="0" destOrd="0" parTransId="{3E43BD54-2D28-4797-8C82-3C1B3E036A37}" sibTransId="{C654F92D-1A55-4AF5-AC44-B6CDCB42F204}"/>
    <dgm:cxn modelId="{555BBE28-3031-4D9C-80CA-718F016C11ED}" srcId="{152179F8-D35C-4AC4-A2EF-055EE7F4CD71}" destId="{2F242B85-6C7C-444A-91EE-50A7F632B8C2}" srcOrd="0" destOrd="0" parTransId="{E8E0E7F5-CB54-4447-8575-F68D5D02C393}" sibTransId="{C2B8AFF5-12B7-4485-B2C7-82A9F1C53F76}"/>
    <dgm:cxn modelId="{DE8A3E20-E111-4255-97D1-34C6A0DA0ECB}" type="presOf" srcId="{C4EB13E9-1365-4996-AD42-8903F9AB9761}" destId="{2CDB3491-CAA2-4F1E-8C07-67DE8F68F81F}" srcOrd="0" destOrd="0" presId="urn:microsoft.com/office/officeart/2005/8/layout/radial2"/>
    <dgm:cxn modelId="{A97B9BE6-1509-49D4-AD9B-6D14E909E2F5}" srcId="{152179F8-D35C-4AC4-A2EF-055EE7F4CD71}" destId="{397F8C34-2D58-4D64-B848-7CE0A0C006B5}" srcOrd="2" destOrd="0" parTransId="{4E5645B7-CDDB-409C-BAE3-2B0C1CA265D5}" sibTransId="{AC3440A8-5E66-4D9F-8FFD-8A945752494E}"/>
    <dgm:cxn modelId="{32209208-ABE6-4AB6-93E5-FE6B556A697A}" type="presOf" srcId="{152179F8-D35C-4AC4-A2EF-055EE7F4CD71}" destId="{3876710A-1F9F-449D-B7F4-2BB01108CFB9}" srcOrd="0" destOrd="0" presId="urn:microsoft.com/office/officeart/2005/8/layout/radial2"/>
    <dgm:cxn modelId="{495185B7-1F81-495F-8D46-910907C371DF}" srcId="{397F8C34-2D58-4D64-B848-7CE0A0C006B5}" destId="{9A4DF8F1-2589-4223-A807-38C0F6C8D2DA}" srcOrd="0" destOrd="0" parTransId="{287524FB-8DBD-491C-A9F9-C4109F3C1341}" sibTransId="{8CD896F6-FEDE-4C0A-BCD7-8947462DA58B}"/>
    <dgm:cxn modelId="{75FEF6EF-7B82-4BC1-9F2C-8DE8A58C60C6}" type="presOf" srcId="{9A4DF8F1-2589-4223-A807-38C0F6C8D2DA}" destId="{390E8AA7-EEF1-47E8-9D38-5EC91F72DE25}" srcOrd="0" destOrd="0" presId="urn:microsoft.com/office/officeart/2005/8/layout/radial2"/>
    <dgm:cxn modelId="{1912745C-9BC9-454E-A068-6CF842A21EDF}" type="presOf" srcId="{4E5645B7-CDDB-409C-BAE3-2B0C1CA265D5}" destId="{269CDCBF-E8B9-4880-B77C-8A13B290CC68}" srcOrd="0" destOrd="0" presId="urn:microsoft.com/office/officeart/2005/8/layout/radial2"/>
    <dgm:cxn modelId="{5AEC2B43-300E-491A-BE4A-62A9C7492AEB}" type="presOf" srcId="{397F8C34-2D58-4D64-B848-7CE0A0C006B5}" destId="{B7B86903-3872-4DEB-9643-6F3ADB0B641F}" srcOrd="0" destOrd="0" presId="urn:microsoft.com/office/officeart/2005/8/layout/radial2"/>
    <dgm:cxn modelId="{5397BA40-01F4-4DDF-AB94-54759F64DA98}" type="presOf" srcId="{1C80BF41-52F8-4815-9C91-1E7647BB9CF8}" destId="{DB466EFE-DEDA-4706-9BC2-94ACA88FECAB}" srcOrd="0" destOrd="0" presId="urn:microsoft.com/office/officeart/2005/8/layout/radial2"/>
    <dgm:cxn modelId="{A97E44AF-A242-4E0E-8608-080B08BF55FA}" srcId="{152179F8-D35C-4AC4-A2EF-055EE7F4CD71}" destId="{6F52D434-4AC9-4FFF-9E00-E3BE82F0CE7C}" srcOrd="1" destOrd="0" parTransId="{1C80BF41-52F8-4815-9C91-1E7647BB9CF8}" sibTransId="{3EC3D6B0-10B9-4672-B05D-006FDF0356D9}"/>
    <dgm:cxn modelId="{F60D2C04-7B13-4BC3-9A01-AB3DE985CB71}" type="presOf" srcId="{6F52D434-4AC9-4FFF-9E00-E3BE82F0CE7C}" destId="{7D2609F0-6964-4053-A821-E036665BE744}" srcOrd="0" destOrd="0" presId="urn:microsoft.com/office/officeart/2005/8/layout/radial2"/>
    <dgm:cxn modelId="{13CD57F6-F82A-49D3-ADFA-E8C55452B637}" srcId="{6F52D434-4AC9-4FFF-9E00-E3BE82F0CE7C}" destId="{131D0E97-41A2-4052-B05C-7BCEC5EE8AA1}" srcOrd="0" destOrd="0" parTransId="{25A6A1CA-C436-44FC-BF7B-E37D9490659B}" sibTransId="{D1FB54B9-7952-4ED0-A84C-265D9AD0E7DD}"/>
    <dgm:cxn modelId="{6363DAF3-A427-42A8-9C74-B1CA163C530F}" type="presParOf" srcId="{3876710A-1F9F-449D-B7F4-2BB01108CFB9}" destId="{79CCEBF6-C3B3-4ED8-BD32-7B8A80C3E5CD}" srcOrd="0" destOrd="0" presId="urn:microsoft.com/office/officeart/2005/8/layout/radial2"/>
    <dgm:cxn modelId="{2C914825-9B94-4E96-9CF8-76701D221FF0}" type="presParOf" srcId="{79CCEBF6-C3B3-4ED8-BD32-7B8A80C3E5CD}" destId="{7A0266B0-3175-44B3-AB50-9D5ABB5B52D3}" srcOrd="0" destOrd="0" presId="urn:microsoft.com/office/officeart/2005/8/layout/radial2"/>
    <dgm:cxn modelId="{DFB79C28-0B83-4F83-AA10-1CBD9AB44A64}" type="presParOf" srcId="{7A0266B0-3175-44B3-AB50-9D5ABB5B52D3}" destId="{6F36F226-9965-4823-BD35-48330620F050}" srcOrd="0" destOrd="0" presId="urn:microsoft.com/office/officeart/2005/8/layout/radial2"/>
    <dgm:cxn modelId="{1433EAC1-7369-492F-9155-BDF804B5951F}" type="presParOf" srcId="{7A0266B0-3175-44B3-AB50-9D5ABB5B52D3}" destId="{FB50DF4E-C28E-4155-8E3A-5C6CF0701720}" srcOrd="1" destOrd="0" presId="urn:microsoft.com/office/officeart/2005/8/layout/radial2"/>
    <dgm:cxn modelId="{C7FE5BEB-3BBF-49D8-9561-DEB59B55A1D5}" type="presParOf" srcId="{79CCEBF6-C3B3-4ED8-BD32-7B8A80C3E5CD}" destId="{8682F7F4-CE65-45EC-9685-C4C451A1187D}" srcOrd="1" destOrd="0" presId="urn:microsoft.com/office/officeart/2005/8/layout/radial2"/>
    <dgm:cxn modelId="{D483E4D3-8575-4D0C-B4E0-73DA80930EFF}" type="presParOf" srcId="{79CCEBF6-C3B3-4ED8-BD32-7B8A80C3E5CD}" destId="{A0C7EF94-E90E-4643-A2CD-F394851DAB2A}" srcOrd="2" destOrd="0" presId="urn:microsoft.com/office/officeart/2005/8/layout/radial2"/>
    <dgm:cxn modelId="{CDDF3D37-4FDE-4E0D-86B2-1636D553A37D}" type="presParOf" srcId="{A0C7EF94-E90E-4643-A2CD-F394851DAB2A}" destId="{ED324FBC-CDB1-4CAB-927F-057EED50A55A}" srcOrd="0" destOrd="0" presId="urn:microsoft.com/office/officeart/2005/8/layout/radial2"/>
    <dgm:cxn modelId="{62BEA978-9C25-42AD-8C78-231976625E52}" type="presParOf" srcId="{A0C7EF94-E90E-4643-A2CD-F394851DAB2A}" destId="{2CDB3491-CAA2-4F1E-8C07-67DE8F68F81F}" srcOrd="1" destOrd="0" presId="urn:microsoft.com/office/officeart/2005/8/layout/radial2"/>
    <dgm:cxn modelId="{8DB70412-AC0A-43ED-9920-BAE264C3303C}" type="presParOf" srcId="{79CCEBF6-C3B3-4ED8-BD32-7B8A80C3E5CD}" destId="{DB466EFE-DEDA-4706-9BC2-94ACA88FECAB}" srcOrd="3" destOrd="0" presId="urn:microsoft.com/office/officeart/2005/8/layout/radial2"/>
    <dgm:cxn modelId="{4D53368C-631C-4EE3-9430-6DBA6AF97C3E}" type="presParOf" srcId="{79CCEBF6-C3B3-4ED8-BD32-7B8A80C3E5CD}" destId="{03788070-7DA9-4078-96E6-C7F5554C2329}" srcOrd="4" destOrd="0" presId="urn:microsoft.com/office/officeart/2005/8/layout/radial2"/>
    <dgm:cxn modelId="{4257A01F-10F3-407A-9E32-7EE64EB66AA9}" type="presParOf" srcId="{03788070-7DA9-4078-96E6-C7F5554C2329}" destId="{7D2609F0-6964-4053-A821-E036665BE744}" srcOrd="0" destOrd="0" presId="urn:microsoft.com/office/officeart/2005/8/layout/radial2"/>
    <dgm:cxn modelId="{DF8838FA-2C85-4284-ABD8-F3188DC721BF}" type="presParOf" srcId="{03788070-7DA9-4078-96E6-C7F5554C2329}" destId="{E145745E-5C3B-48CD-BC0B-28AA9EB61E57}" srcOrd="1" destOrd="0" presId="urn:microsoft.com/office/officeart/2005/8/layout/radial2"/>
    <dgm:cxn modelId="{FE38B2FC-8C2D-4D26-9802-2900F1BD7D4A}" type="presParOf" srcId="{79CCEBF6-C3B3-4ED8-BD32-7B8A80C3E5CD}" destId="{269CDCBF-E8B9-4880-B77C-8A13B290CC68}" srcOrd="5" destOrd="0" presId="urn:microsoft.com/office/officeart/2005/8/layout/radial2"/>
    <dgm:cxn modelId="{F8B9A574-9C76-4C53-9AAB-648FB8B608AB}" type="presParOf" srcId="{79CCEBF6-C3B3-4ED8-BD32-7B8A80C3E5CD}" destId="{3B38CCB8-9402-4E4E-9EDE-CC13A7AFEB3D}" srcOrd="6" destOrd="0" presId="urn:microsoft.com/office/officeart/2005/8/layout/radial2"/>
    <dgm:cxn modelId="{6FC719C8-4441-4F9A-B38C-70A6E265E7BC}" type="presParOf" srcId="{3B38CCB8-9402-4E4E-9EDE-CC13A7AFEB3D}" destId="{B7B86903-3872-4DEB-9643-6F3ADB0B641F}" srcOrd="0" destOrd="0" presId="urn:microsoft.com/office/officeart/2005/8/layout/radial2"/>
    <dgm:cxn modelId="{64048BA2-0B35-4E08-A71B-A02DFF3CD031}" type="presParOf" srcId="{3B38CCB8-9402-4E4E-9EDE-CC13A7AFEB3D}" destId="{390E8AA7-EEF1-47E8-9D38-5EC91F72DE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CDCBF-E8B9-4880-B77C-8A13B290CC68}">
      <dsp:nvSpPr>
        <dsp:cNvPr id="0" name=""/>
        <dsp:cNvSpPr/>
      </dsp:nvSpPr>
      <dsp:spPr>
        <a:xfrm rot="2562000">
          <a:off x="2579158" y="4327024"/>
          <a:ext cx="934868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934868" y="31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66EFE-DEDA-4706-9BC2-94ACA88FECAB}">
      <dsp:nvSpPr>
        <dsp:cNvPr id="0" name=""/>
        <dsp:cNvSpPr/>
      </dsp:nvSpPr>
      <dsp:spPr>
        <a:xfrm rot="21448026">
          <a:off x="2702653" y="2988118"/>
          <a:ext cx="850522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850522" y="31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F7F4-CE65-45EC-9685-C4C451A1187D}">
      <dsp:nvSpPr>
        <dsp:cNvPr id="0" name=""/>
        <dsp:cNvSpPr/>
      </dsp:nvSpPr>
      <dsp:spPr>
        <a:xfrm rot="19038000">
          <a:off x="2579158" y="1778575"/>
          <a:ext cx="934868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934868" y="31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0DF4E-C28E-4155-8E3A-5C6CF0701720}">
      <dsp:nvSpPr>
        <dsp:cNvPr id="0" name=""/>
        <dsp:cNvSpPr/>
      </dsp:nvSpPr>
      <dsp:spPr>
        <a:xfrm>
          <a:off x="172435" y="1603865"/>
          <a:ext cx="2963826" cy="29638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4FBC-CDB1-4CAB-927F-057EED50A55A}">
      <dsp:nvSpPr>
        <dsp:cNvPr id="0" name=""/>
        <dsp:cNvSpPr/>
      </dsp:nvSpPr>
      <dsp:spPr>
        <a:xfrm>
          <a:off x="3154417" y="737"/>
          <a:ext cx="1778295" cy="1778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/>
            <a:t>У  СНАУ</a:t>
          </a:r>
          <a:endParaRPr lang="ru-RU" sz="3400" kern="1200" dirty="0"/>
        </a:p>
      </dsp:txBody>
      <dsp:txXfrm>
        <a:off x="3414842" y="261162"/>
        <a:ext cx="1257445" cy="1257445"/>
      </dsp:txXfrm>
    </dsp:sp>
    <dsp:sp modelId="{2CDB3491-CAA2-4F1E-8C07-67DE8F68F81F}">
      <dsp:nvSpPr>
        <dsp:cNvPr id="0" name=""/>
        <dsp:cNvSpPr/>
      </dsp:nvSpPr>
      <dsp:spPr>
        <a:xfrm>
          <a:off x="5110542" y="737"/>
          <a:ext cx="2667443" cy="17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надають сучасні знання!</a:t>
          </a:r>
          <a:endParaRPr lang="ru-RU" sz="2800" kern="1200" dirty="0"/>
        </a:p>
      </dsp:txBody>
      <dsp:txXfrm>
        <a:off x="5110542" y="737"/>
        <a:ext cx="2667443" cy="1778295"/>
      </dsp:txXfrm>
    </dsp:sp>
    <dsp:sp modelId="{7D2609F0-6964-4053-A821-E036665BE744}">
      <dsp:nvSpPr>
        <dsp:cNvPr id="0" name=""/>
        <dsp:cNvSpPr/>
      </dsp:nvSpPr>
      <dsp:spPr>
        <a:xfrm>
          <a:off x="3551947" y="2073038"/>
          <a:ext cx="1738977" cy="177829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/>
            <a:t>У  СНАУ</a:t>
          </a:r>
          <a:endParaRPr lang="ru-RU" sz="3400" kern="1200" dirty="0"/>
        </a:p>
      </dsp:txBody>
      <dsp:txXfrm>
        <a:off x="3806614" y="2333463"/>
        <a:ext cx="1229643" cy="1257445"/>
      </dsp:txXfrm>
    </dsp:sp>
    <dsp:sp modelId="{E145745E-5C3B-48CD-BC0B-28AA9EB61E57}">
      <dsp:nvSpPr>
        <dsp:cNvPr id="0" name=""/>
        <dsp:cNvSpPr/>
      </dsp:nvSpPr>
      <dsp:spPr>
        <a:xfrm>
          <a:off x="5517902" y="2073038"/>
          <a:ext cx="2608466" cy="17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навчатись престижно</a:t>
          </a:r>
          <a:r>
            <a:rPr lang="en-US" sz="28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r>
            <a:rPr lang="uk-UA" sz="28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ru-RU" sz="2800" kern="1200" dirty="0"/>
        </a:p>
      </dsp:txBody>
      <dsp:txXfrm>
        <a:off x="5517902" y="2073038"/>
        <a:ext cx="2608466" cy="1778295"/>
      </dsp:txXfrm>
    </dsp:sp>
    <dsp:sp modelId="{B7B86903-3872-4DEB-9643-6F3ADB0B641F}">
      <dsp:nvSpPr>
        <dsp:cNvPr id="0" name=""/>
        <dsp:cNvSpPr/>
      </dsp:nvSpPr>
      <dsp:spPr>
        <a:xfrm>
          <a:off x="3154417" y="4389144"/>
          <a:ext cx="1778295" cy="1778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/>
            <a:t>У  СНАУ</a:t>
          </a:r>
          <a:endParaRPr lang="ru-RU" sz="3400" kern="1200" dirty="0"/>
        </a:p>
      </dsp:txBody>
      <dsp:txXfrm>
        <a:off x="3414842" y="4649569"/>
        <a:ext cx="1257445" cy="1257445"/>
      </dsp:txXfrm>
    </dsp:sp>
    <dsp:sp modelId="{390E8AA7-EEF1-47E8-9D38-5EC91F72DE25}">
      <dsp:nvSpPr>
        <dsp:cNvPr id="0" name=""/>
        <dsp:cNvSpPr/>
      </dsp:nvSpPr>
      <dsp:spPr>
        <a:xfrm>
          <a:off x="5110542" y="4389144"/>
          <a:ext cx="2667443" cy="177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формують фахові вміння!</a:t>
          </a:r>
          <a:endParaRPr lang="ru-RU" sz="2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110542" y="4389144"/>
        <a:ext cx="2667443" cy="177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F4366-C2F0-4EAD-BED1-5895B532AC46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972F-5468-422F-8895-200A3ADDFA3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4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64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54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58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26665C-072F-4C19-8F16-BF2AD06B4D02}" type="slidenum">
              <a:rPr lang="ru-RU" altLang="uk-UA">
                <a:latin typeface="Calibri" panose="020F0502020204030204" pitchFamily="34" charset="0"/>
              </a:rPr>
              <a:pPr eaLnBrk="1" hangingPunct="1"/>
              <a:t>19</a:t>
            </a:fld>
            <a:endParaRPr lang="ru-RU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6ed7cb55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6ed7cb55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24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33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60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06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36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94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96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2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50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33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37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96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83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2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0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5"/>
          <p:cNvSpPr txBox="1">
            <a:spLocks noGrp="1"/>
          </p:cNvSpPr>
          <p:nvPr>
            <p:ph type="title"/>
          </p:nvPr>
        </p:nvSpPr>
        <p:spPr>
          <a:xfrm>
            <a:off x="1342367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1"/>
          </p:nvPr>
        </p:nvSpPr>
        <p:spPr>
          <a:xfrm>
            <a:off x="1342369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title" idx="2"/>
          </p:nvPr>
        </p:nvSpPr>
        <p:spPr>
          <a:xfrm>
            <a:off x="4775199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25"/>
          <p:cNvSpPr txBox="1">
            <a:spLocks noGrp="1"/>
          </p:cNvSpPr>
          <p:nvPr>
            <p:ph type="subTitle" idx="3"/>
          </p:nvPr>
        </p:nvSpPr>
        <p:spPr>
          <a:xfrm>
            <a:off x="4775200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7" name="Google Shape;1307;p25"/>
          <p:cNvSpPr txBox="1">
            <a:spLocks noGrp="1"/>
          </p:cNvSpPr>
          <p:nvPr>
            <p:ph type="title" idx="4"/>
          </p:nvPr>
        </p:nvSpPr>
        <p:spPr>
          <a:xfrm>
            <a:off x="8208032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25"/>
          <p:cNvSpPr txBox="1">
            <a:spLocks noGrp="1"/>
          </p:cNvSpPr>
          <p:nvPr>
            <p:ph type="subTitle" idx="5"/>
          </p:nvPr>
        </p:nvSpPr>
        <p:spPr>
          <a:xfrm>
            <a:off x="8208031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9" name="Google Shape;1309;p25"/>
          <p:cNvSpPr txBox="1">
            <a:spLocks noGrp="1"/>
          </p:cNvSpPr>
          <p:nvPr>
            <p:ph type="title" idx="6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0" name="Google Shape;1310;p25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1311" name="Google Shape;1311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1366" name="Google Shape;1366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0" name="Google Shape;1420;p25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25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25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25"/>
          <p:cNvSpPr/>
          <p:nvPr/>
        </p:nvSpPr>
        <p:spPr>
          <a:xfrm rot="2699642">
            <a:off x="8169650" y="-1924237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25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25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25"/>
          <p:cNvSpPr/>
          <p:nvPr/>
        </p:nvSpPr>
        <p:spPr>
          <a:xfrm>
            <a:off x="11336967" y="46770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379934" y="1356967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9698401" y="10099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10955500" y="4921200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233967" y="53872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25"/>
          <p:cNvSpPr txBox="1">
            <a:spLocks noGrp="1"/>
          </p:cNvSpPr>
          <p:nvPr>
            <p:ph type="title" idx="7"/>
          </p:nvPr>
        </p:nvSpPr>
        <p:spPr>
          <a:xfrm>
            <a:off x="1342367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25"/>
          <p:cNvSpPr txBox="1">
            <a:spLocks noGrp="1"/>
          </p:cNvSpPr>
          <p:nvPr>
            <p:ph type="subTitle" idx="8"/>
          </p:nvPr>
        </p:nvSpPr>
        <p:spPr>
          <a:xfrm>
            <a:off x="1342369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3" name="Google Shape;1433;p25"/>
          <p:cNvSpPr txBox="1">
            <a:spLocks noGrp="1"/>
          </p:cNvSpPr>
          <p:nvPr>
            <p:ph type="title" idx="9"/>
          </p:nvPr>
        </p:nvSpPr>
        <p:spPr>
          <a:xfrm>
            <a:off x="4775199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25"/>
          <p:cNvSpPr txBox="1">
            <a:spLocks noGrp="1"/>
          </p:cNvSpPr>
          <p:nvPr>
            <p:ph type="subTitle" idx="13"/>
          </p:nvPr>
        </p:nvSpPr>
        <p:spPr>
          <a:xfrm>
            <a:off x="4775200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 idx="14"/>
          </p:nvPr>
        </p:nvSpPr>
        <p:spPr>
          <a:xfrm>
            <a:off x="8208032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25"/>
          <p:cNvSpPr txBox="1">
            <a:spLocks noGrp="1"/>
          </p:cNvSpPr>
          <p:nvPr>
            <p:ph type="subTitle" idx="15"/>
          </p:nvPr>
        </p:nvSpPr>
        <p:spPr>
          <a:xfrm>
            <a:off x="8208031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35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2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85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89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1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252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04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70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55679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6416321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3"/>
          </p:nvPr>
        </p:nvSpPr>
        <p:spPr>
          <a:xfrm>
            <a:off x="855667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4"/>
          </p:nvPr>
        </p:nvSpPr>
        <p:spPr>
          <a:xfrm>
            <a:off x="6416333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5"/>
          <p:cNvSpPr/>
          <p:nvPr/>
        </p:nvSpPr>
        <p:spPr>
          <a:xfrm rot="8100000">
            <a:off x="10488671" y="-146484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1485849" y="6296261"/>
            <a:ext cx="511113" cy="444217"/>
            <a:chOff x="4846375" y="2021950"/>
            <a:chExt cx="436650" cy="379500"/>
          </a:xfrm>
        </p:grpSpPr>
        <p:sp>
          <p:nvSpPr>
            <p:cNvPr id="186" name="Google Shape;186;p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83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078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962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715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08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51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513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4" name="Google Shape;594;p14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14"/>
          <p:cNvSpPr txBox="1">
            <a:spLocks noGrp="1"/>
          </p:cNvSpPr>
          <p:nvPr>
            <p:ph type="title" idx="2" hasCustomPrompt="1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 idx="3"/>
          </p:nvPr>
        </p:nvSpPr>
        <p:spPr>
          <a:xfrm>
            <a:off x="3511573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7" name="Google Shape;597;p14"/>
          <p:cNvSpPr txBox="1">
            <a:spLocks noGrp="1"/>
          </p:cNvSpPr>
          <p:nvPr>
            <p:ph type="subTitle" idx="4"/>
          </p:nvPr>
        </p:nvSpPr>
        <p:spPr>
          <a:xfrm>
            <a:off x="3511573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98" name="Google Shape;598;p14"/>
          <p:cNvGrpSpPr/>
          <p:nvPr/>
        </p:nvGrpSpPr>
        <p:grpSpPr>
          <a:xfrm>
            <a:off x="10776968" y="6039309"/>
            <a:ext cx="1304477" cy="716884"/>
            <a:chOff x="3760525" y="2021950"/>
            <a:chExt cx="1522500" cy="836700"/>
          </a:xfrm>
        </p:grpSpPr>
        <p:sp>
          <p:nvSpPr>
            <p:cNvPr id="599" name="Google Shape;599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4"/>
          <p:cNvGrpSpPr/>
          <p:nvPr/>
        </p:nvGrpSpPr>
        <p:grpSpPr>
          <a:xfrm rot="-5400000">
            <a:off x="-273997" y="549426"/>
            <a:ext cx="1709463" cy="939447"/>
            <a:chOff x="3760525" y="2021950"/>
            <a:chExt cx="1522500" cy="836700"/>
          </a:xfrm>
        </p:grpSpPr>
        <p:sp>
          <p:nvSpPr>
            <p:cNvPr id="654" name="Google Shape;654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8" name="Google Shape;708;p14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14"/>
          <p:cNvSpPr/>
          <p:nvPr/>
        </p:nvSpPr>
        <p:spPr>
          <a:xfrm rot="2699642">
            <a:off x="-429833" y="5989163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14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1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1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14"/>
          <p:cNvSpPr/>
          <p:nvPr/>
        </p:nvSpPr>
        <p:spPr>
          <a:xfrm>
            <a:off x="3127734" y="1829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14"/>
          <p:cNvSpPr/>
          <p:nvPr/>
        </p:nvSpPr>
        <p:spPr>
          <a:xfrm rot="10800000">
            <a:off x="1992952" y="4523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11329734" y="51966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14"/>
          <p:cNvSpPr txBox="1">
            <a:spLocks noGrp="1"/>
          </p:cNvSpPr>
          <p:nvPr>
            <p:ph type="title" idx="5" hasCustomPrompt="1"/>
          </p:nvPr>
        </p:nvSpPr>
        <p:spPr>
          <a:xfrm>
            <a:off x="3511573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7" name="Google Shape;717;p14"/>
          <p:cNvSpPr txBox="1">
            <a:spLocks noGrp="1"/>
          </p:cNvSpPr>
          <p:nvPr>
            <p:ph type="title" idx="6"/>
          </p:nvPr>
        </p:nvSpPr>
        <p:spPr>
          <a:xfrm>
            <a:off x="621266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8" name="Google Shape;718;p14"/>
          <p:cNvSpPr txBox="1">
            <a:spLocks noGrp="1"/>
          </p:cNvSpPr>
          <p:nvPr>
            <p:ph type="subTitle" idx="7"/>
          </p:nvPr>
        </p:nvSpPr>
        <p:spPr>
          <a:xfrm>
            <a:off x="621266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title" idx="8" hasCustomPrompt="1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14"/>
          <p:cNvSpPr txBox="1">
            <a:spLocks noGrp="1"/>
          </p:cNvSpPr>
          <p:nvPr>
            <p:ph type="title" idx="9"/>
          </p:nvPr>
        </p:nvSpPr>
        <p:spPr>
          <a:xfrm>
            <a:off x="8913748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1" name="Google Shape;721;p14"/>
          <p:cNvSpPr txBox="1">
            <a:spLocks noGrp="1"/>
          </p:cNvSpPr>
          <p:nvPr>
            <p:ph type="subTitle" idx="13"/>
          </p:nvPr>
        </p:nvSpPr>
        <p:spPr>
          <a:xfrm>
            <a:off x="8913748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22" name="Google Shape;722;p14"/>
          <p:cNvSpPr txBox="1">
            <a:spLocks noGrp="1"/>
          </p:cNvSpPr>
          <p:nvPr>
            <p:ph type="title" idx="14" hasCustomPrompt="1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76067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18576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6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05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695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740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272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5"/>
          <p:cNvSpPr txBox="1">
            <a:spLocks noGrp="1"/>
          </p:cNvSpPr>
          <p:nvPr>
            <p:ph type="title"/>
          </p:nvPr>
        </p:nvSpPr>
        <p:spPr>
          <a:xfrm>
            <a:off x="1342367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1"/>
          </p:nvPr>
        </p:nvSpPr>
        <p:spPr>
          <a:xfrm>
            <a:off x="1342369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title" idx="2"/>
          </p:nvPr>
        </p:nvSpPr>
        <p:spPr>
          <a:xfrm>
            <a:off x="4775199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25"/>
          <p:cNvSpPr txBox="1">
            <a:spLocks noGrp="1"/>
          </p:cNvSpPr>
          <p:nvPr>
            <p:ph type="subTitle" idx="3"/>
          </p:nvPr>
        </p:nvSpPr>
        <p:spPr>
          <a:xfrm>
            <a:off x="4775200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7" name="Google Shape;1307;p25"/>
          <p:cNvSpPr txBox="1">
            <a:spLocks noGrp="1"/>
          </p:cNvSpPr>
          <p:nvPr>
            <p:ph type="title" idx="4"/>
          </p:nvPr>
        </p:nvSpPr>
        <p:spPr>
          <a:xfrm>
            <a:off x="8208032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25"/>
          <p:cNvSpPr txBox="1">
            <a:spLocks noGrp="1"/>
          </p:cNvSpPr>
          <p:nvPr>
            <p:ph type="subTitle" idx="5"/>
          </p:nvPr>
        </p:nvSpPr>
        <p:spPr>
          <a:xfrm>
            <a:off x="8208031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9" name="Google Shape;1309;p25"/>
          <p:cNvSpPr txBox="1">
            <a:spLocks noGrp="1"/>
          </p:cNvSpPr>
          <p:nvPr>
            <p:ph type="title" idx="6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0" name="Google Shape;1310;p25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1311" name="Google Shape;1311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1366" name="Google Shape;1366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0" name="Google Shape;1420;p25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25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25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25"/>
          <p:cNvSpPr/>
          <p:nvPr/>
        </p:nvSpPr>
        <p:spPr>
          <a:xfrm rot="2699642">
            <a:off x="8169650" y="-1924237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25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25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25"/>
          <p:cNvSpPr/>
          <p:nvPr/>
        </p:nvSpPr>
        <p:spPr>
          <a:xfrm>
            <a:off x="11336967" y="46770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379934" y="1356967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9698401" y="10099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10955500" y="4921200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233967" y="53872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25"/>
          <p:cNvSpPr txBox="1">
            <a:spLocks noGrp="1"/>
          </p:cNvSpPr>
          <p:nvPr>
            <p:ph type="title" idx="7"/>
          </p:nvPr>
        </p:nvSpPr>
        <p:spPr>
          <a:xfrm>
            <a:off x="1342367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25"/>
          <p:cNvSpPr txBox="1">
            <a:spLocks noGrp="1"/>
          </p:cNvSpPr>
          <p:nvPr>
            <p:ph type="subTitle" idx="8"/>
          </p:nvPr>
        </p:nvSpPr>
        <p:spPr>
          <a:xfrm>
            <a:off x="1342369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3" name="Google Shape;1433;p25"/>
          <p:cNvSpPr txBox="1">
            <a:spLocks noGrp="1"/>
          </p:cNvSpPr>
          <p:nvPr>
            <p:ph type="title" idx="9"/>
          </p:nvPr>
        </p:nvSpPr>
        <p:spPr>
          <a:xfrm>
            <a:off x="4775199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25"/>
          <p:cNvSpPr txBox="1">
            <a:spLocks noGrp="1"/>
          </p:cNvSpPr>
          <p:nvPr>
            <p:ph type="subTitle" idx="13"/>
          </p:nvPr>
        </p:nvSpPr>
        <p:spPr>
          <a:xfrm>
            <a:off x="4775200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 idx="14"/>
          </p:nvPr>
        </p:nvSpPr>
        <p:spPr>
          <a:xfrm>
            <a:off x="8208032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25"/>
          <p:cNvSpPr txBox="1">
            <a:spLocks noGrp="1"/>
          </p:cNvSpPr>
          <p:nvPr>
            <p:ph type="subTitle" idx="15"/>
          </p:nvPr>
        </p:nvSpPr>
        <p:spPr>
          <a:xfrm>
            <a:off x="8208031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52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000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531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954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367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228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55679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6416321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3"/>
          </p:nvPr>
        </p:nvSpPr>
        <p:spPr>
          <a:xfrm>
            <a:off x="855667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4"/>
          </p:nvPr>
        </p:nvSpPr>
        <p:spPr>
          <a:xfrm>
            <a:off x="6416333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5"/>
          <p:cNvSpPr/>
          <p:nvPr/>
        </p:nvSpPr>
        <p:spPr>
          <a:xfrm rot="8100000">
            <a:off x="10488671" y="-146484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1485849" y="6296261"/>
            <a:ext cx="511113" cy="444217"/>
            <a:chOff x="4846375" y="2021950"/>
            <a:chExt cx="436650" cy="379500"/>
          </a:xfrm>
        </p:grpSpPr>
        <p:sp>
          <p:nvSpPr>
            <p:cNvPr id="186" name="Google Shape;186;p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62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507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23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066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152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506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589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4" name="Google Shape;594;p14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14"/>
          <p:cNvSpPr txBox="1">
            <a:spLocks noGrp="1"/>
          </p:cNvSpPr>
          <p:nvPr>
            <p:ph type="title" idx="2" hasCustomPrompt="1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 idx="3"/>
          </p:nvPr>
        </p:nvSpPr>
        <p:spPr>
          <a:xfrm>
            <a:off x="3511573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7" name="Google Shape;597;p14"/>
          <p:cNvSpPr txBox="1">
            <a:spLocks noGrp="1"/>
          </p:cNvSpPr>
          <p:nvPr>
            <p:ph type="subTitle" idx="4"/>
          </p:nvPr>
        </p:nvSpPr>
        <p:spPr>
          <a:xfrm>
            <a:off x="3511573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98" name="Google Shape;598;p14"/>
          <p:cNvGrpSpPr/>
          <p:nvPr/>
        </p:nvGrpSpPr>
        <p:grpSpPr>
          <a:xfrm>
            <a:off x="10776968" y="6039309"/>
            <a:ext cx="1304477" cy="716884"/>
            <a:chOff x="3760525" y="2021950"/>
            <a:chExt cx="1522500" cy="836700"/>
          </a:xfrm>
        </p:grpSpPr>
        <p:sp>
          <p:nvSpPr>
            <p:cNvPr id="599" name="Google Shape;599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4"/>
          <p:cNvGrpSpPr/>
          <p:nvPr/>
        </p:nvGrpSpPr>
        <p:grpSpPr>
          <a:xfrm rot="-5400000">
            <a:off x="-273997" y="549426"/>
            <a:ext cx="1709463" cy="939447"/>
            <a:chOff x="3760525" y="2021950"/>
            <a:chExt cx="1522500" cy="836700"/>
          </a:xfrm>
        </p:grpSpPr>
        <p:sp>
          <p:nvSpPr>
            <p:cNvPr id="654" name="Google Shape;654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8" name="Google Shape;708;p14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14"/>
          <p:cNvSpPr/>
          <p:nvPr/>
        </p:nvSpPr>
        <p:spPr>
          <a:xfrm rot="2699642">
            <a:off x="-429833" y="5989163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14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1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1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14"/>
          <p:cNvSpPr/>
          <p:nvPr/>
        </p:nvSpPr>
        <p:spPr>
          <a:xfrm>
            <a:off x="3127734" y="1829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14"/>
          <p:cNvSpPr/>
          <p:nvPr/>
        </p:nvSpPr>
        <p:spPr>
          <a:xfrm rot="10800000">
            <a:off x="1992952" y="4523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11329734" y="51966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14"/>
          <p:cNvSpPr txBox="1">
            <a:spLocks noGrp="1"/>
          </p:cNvSpPr>
          <p:nvPr>
            <p:ph type="title" idx="5" hasCustomPrompt="1"/>
          </p:nvPr>
        </p:nvSpPr>
        <p:spPr>
          <a:xfrm>
            <a:off x="3511573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7" name="Google Shape;717;p14"/>
          <p:cNvSpPr txBox="1">
            <a:spLocks noGrp="1"/>
          </p:cNvSpPr>
          <p:nvPr>
            <p:ph type="title" idx="6"/>
          </p:nvPr>
        </p:nvSpPr>
        <p:spPr>
          <a:xfrm>
            <a:off x="621266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8" name="Google Shape;718;p14"/>
          <p:cNvSpPr txBox="1">
            <a:spLocks noGrp="1"/>
          </p:cNvSpPr>
          <p:nvPr>
            <p:ph type="subTitle" idx="7"/>
          </p:nvPr>
        </p:nvSpPr>
        <p:spPr>
          <a:xfrm>
            <a:off x="621266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title" idx="8" hasCustomPrompt="1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14"/>
          <p:cNvSpPr txBox="1">
            <a:spLocks noGrp="1"/>
          </p:cNvSpPr>
          <p:nvPr>
            <p:ph type="title" idx="9"/>
          </p:nvPr>
        </p:nvSpPr>
        <p:spPr>
          <a:xfrm>
            <a:off x="8913748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1" name="Google Shape;721;p14"/>
          <p:cNvSpPr txBox="1">
            <a:spLocks noGrp="1"/>
          </p:cNvSpPr>
          <p:nvPr>
            <p:ph type="subTitle" idx="13"/>
          </p:nvPr>
        </p:nvSpPr>
        <p:spPr>
          <a:xfrm>
            <a:off x="8913748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22" name="Google Shape;722;p14"/>
          <p:cNvSpPr txBox="1">
            <a:spLocks noGrp="1"/>
          </p:cNvSpPr>
          <p:nvPr>
            <p:ph type="title" idx="14" hasCustomPrompt="1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6086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353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564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98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694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111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550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5"/>
          <p:cNvSpPr txBox="1">
            <a:spLocks noGrp="1"/>
          </p:cNvSpPr>
          <p:nvPr>
            <p:ph type="title"/>
          </p:nvPr>
        </p:nvSpPr>
        <p:spPr>
          <a:xfrm>
            <a:off x="1342367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1"/>
          </p:nvPr>
        </p:nvSpPr>
        <p:spPr>
          <a:xfrm>
            <a:off x="1342369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title" idx="2"/>
          </p:nvPr>
        </p:nvSpPr>
        <p:spPr>
          <a:xfrm>
            <a:off x="4775199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25"/>
          <p:cNvSpPr txBox="1">
            <a:spLocks noGrp="1"/>
          </p:cNvSpPr>
          <p:nvPr>
            <p:ph type="subTitle" idx="3"/>
          </p:nvPr>
        </p:nvSpPr>
        <p:spPr>
          <a:xfrm>
            <a:off x="4775200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7" name="Google Shape;1307;p25"/>
          <p:cNvSpPr txBox="1">
            <a:spLocks noGrp="1"/>
          </p:cNvSpPr>
          <p:nvPr>
            <p:ph type="title" idx="4"/>
          </p:nvPr>
        </p:nvSpPr>
        <p:spPr>
          <a:xfrm>
            <a:off x="8208032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25"/>
          <p:cNvSpPr txBox="1">
            <a:spLocks noGrp="1"/>
          </p:cNvSpPr>
          <p:nvPr>
            <p:ph type="subTitle" idx="5"/>
          </p:nvPr>
        </p:nvSpPr>
        <p:spPr>
          <a:xfrm>
            <a:off x="8208031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9" name="Google Shape;1309;p25"/>
          <p:cNvSpPr txBox="1">
            <a:spLocks noGrp="1"/>
          </p:cNvSpPr>
          <p:nvPr>
            <p:ph type="title" idx="6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0" name="Google Shape;1310;p25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1311" name="Google Shape;1311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1366" name="Google Shape;1366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0" name="Google Shape;1420;p25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25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25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25"/>
          <p:cNvSpPr/>
          <p:nvPr/>
        </p:nvSpPr>
        <p:spPr>
          <a:xfrm rot="2699642">
            <a:off x="8169650" y="-1924237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25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25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25"/>
          <p:cNvSpPr/>
          <p:nvPr/>
        </p:nvSpPr>
        <p:spPr>
          <a:xfrm>
            <a:off x="11336967" y="46770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379934" y="1356967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9698401" y="10099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10955500" y="4921200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233967" y="53872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25"/>
          <p:cNvSpPr txBox="1">
            <a:spLocks noGrp="1"/>
          </p:cNvSpPr>
          <p:nvPr>
            <p:ph type="title" idx="7"/>
          </p:nvPr>
        </p:nvSpPr>
        <p:spPr>
          <a:xfrm>
            <a:off x="1342367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25"/>
          <p:cNvSpPr txBox="1">
            <a:spLocks noGrp="1"/>
          </p:cNvSpPr>
          <p:nvPr>
            <p:ph type="subTitle" idx="8"/>
          </p:nvPr>
        </p:nvSpPr>
        <p:spPr>
          <a:xfrm>
            <a:off x="1342369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3" name="Google Shape;1433;p25"/>
          <p:cNvSpPr txBox="1">
            <a:spLocks noGrp="1"/>
          </p:cNvSpPr>
          <p:nvPr>
            <p:ph type="title" idx="9"/>
          </p:nvPr>
        </p:nvSpPr>
        <p:spPr>
          <a:xfrm>
            <a:off x="4775199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25"/>
          <p:cNvSpPr txBox="1">
            <a:spLocks noGrp="1"/>
          </p:cNvSpPr>
          <p:nvPr>
            <p:ph type="subTitle" idx="13"/>
          </p:nvPr>
        </p:nvSpPr>
        <p:spPr>
          <a:xfrm>
            <a:off x="4775200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 idx="14"/>
          </p:nvPr>
        </p:nvSpPr>
        <p:spPr>
          <a:xfrm>
            <a:off x="8208032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25"/>
          <p:cNvSpPr txBox="1">
            <a:spLocks noGrp="1"/>
          </p:cNvSpPr>
          <p:nvPr>
            <p:ph type="subTitle" idx="15"/>
          </p:nvPr>
        </p:nvSpPr>
        <p:spPr>
          <a:xfrm>
            <a:off x="8208031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9845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992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12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1460-0242-44EC-981F-31E45BFA4DC7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3021F5-D97C-4A15-B50D-18C8A3221F5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723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7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3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704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>
                <a:lumMod val="100000"/>
              </a:srgbClr>
            </a:gs>
            <a:gs pos="0">
              <a:srgbClr val="92D050">
                <a:lumMod val="85000"/>
              </a:srgbClr>
            </a:gs>
          </a:gsLst>
          <a:lin ang="1350003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855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8" r:id="rId5"/>
    <p:sldLayoutId id="2147483669" r:id="rId6"/>
    <p:sldLayoutId id="2147483670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72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>
                <a:lumMod val="100000"/>
              </a:srgbClr>
            </a:gs>
            <a:gs pos="0">
              <a:srgbClr val="92D050">
                <a:lumMod val="85000"/>
              </a:srgbClr>
            </a:gs>
          </a:gsLst>
          <a:lin ang="1350003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560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>
                <a:lumMod val="100000"/>
              </a:srgbClr>
            </a:gs>
            <a:gs pos="0">
              <a:srgbClr val="92D050">
                <a:lumMod val="85000"/>
              </a:srgbClr>
            </a:gs>
          </a:gsLst>
          <a:lin ang="1350003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961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vstup.edbo.gov.u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my.testportal.gov.ua/registration/nmt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5.jpeg"/><Relationship Id="rId4" Type="http://schemas.openxmlformats.org/officeDocument/2006/relationships/hyperlink" Target="mailto:admin@snau.edu.u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221318" y="4724401"/>
            <a:ext cx="5989108" cy="1476375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4067252" y="1382362"/>
            <a:ext cx="7976128" cy="2124954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6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вступ 2024 для батьків та учнів</a:t>
            </a:r>
            <a:endParaRPr lang="uk-UA" alt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Вступ.ОСВІТА.UA: інформація для абітурієнті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72" y="3819526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svita.ua/doc/images/news/768/76878/lecture-hall-class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8" y="1671721"/>
            <a:ext cx="3866604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4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28" name="Google Shape;2064;p54"/>
          <p:cNvSpPr/>
          <p:nvPr/>
        </p:nvSpPr>
        <p:spPr>
          <a:xfrm>
            <a:off x="3455267" y="6300355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4470400" y="184509"/>
            <a:ext cx="7623252" cy="6379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cap="all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uk-UA" sz="3200" b="1" cap="all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ВСТУПної</a:t>
            </a:r>
            <a:r>
              <a:rPr lang="uk-UA" sz="3200" b="1" cap="all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кампанії 2024</a:t>
            </a:r>
            <a:endParaRPr lang="ru-RU" sz="3200" dirty="0">
              <a:solidFill>
                <a:srgbClr val="8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04853" y="1141203"/>
            <a:ext cx="4030045" cy="11399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електронних кабінетів вступників з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липня</a:t>
            </a:r>
          </a:p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vstup.edbo.gov.ua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4430461" y="1129035"/>
            <a:ext cx="7623251" cy="58599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заяв на участь у співбесідах та творчих конкурсах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966691" y="3292954"/>
            <a:ext cx="4804497" cy="3892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Співбесіди та творчі конкурси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04852" y="3292955"/>
            <a:ext cx="3962400" cy="3892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заяв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430461" y="2021596"/>
            <a:ext cx="3516064" cy="9647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 на місця державного або регіонального замовлення з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липня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18:00 10 липня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8242088" y="2025475"/>
            <a:ext cx="3851564" cy="9647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 виключно на місця за кошти фізичних та /або юридичних осіб –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18:00 25 липня</a:t>
            </a:r>
          </a:p>
        </p:txBody>
      </p:sp>
      <p:sp>
        <p:nvSpPr>
          <p:cNvPr id="11" name="Стрілка вниз 10"/>
          <p:cNvSpPr/>
          <p:nvPr/>
        </p:nvSpPr>
        <p:spPr>
          <a:xfrm>
            <a:off x="6040878" y="1715032"/>
            <a:ext cx="295230" cy="3065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низ 13"/>
          <p:cNvSpPr/>
          <p:nvPr/>
        </p:nvSpPr>
        <p:spPr>
          <a:xfrm>
            <a:off x="10020255" y="1715032"/>
            <a:ext cx="295230" cy="3065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04852" y="3998061"/>
            <a:ext cx="3962400" cy="9051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липня 2023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до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липня 18:00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осіб, які вступають за результатами ЗНО/НМТ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430460" y="3998062"/>
            <a:ext cx="3891503" cy="9051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 за всіма джерелами фінансування проводять в декілька потоків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08 по 19 липня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8709891" y="3998062"/>
            <a:ext cx="3343821" cy="9051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 виключно на місця за кошти фізичних та /або юридичних осіб – до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липня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ілка вниз 18"/>
          <p:cNvSpPr/>
          <p:nvPr/>
        </p:nvSpPr>
        <p:spPr>
          <a:xfrm>
            <a:off x="10315485" y="3678285"/>
            <a:ext cx="295230" cy="3065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ілка вниз 19"/>
          <p:cNvSpPr/>
          <p:nvPr/>
        </p:nvSpPr>
        <p:spPr>
          <a:xfrm>
            <a:off x="6188493" y="3678285"/>
            <a:ext cx="295230" cy="3065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ілка вниз 20"/>
          <p:cNvSpPr/>
          <p:nvPr/>
        </p:nvSpPr>
        <p:spPr>
          <a:xfrm>
            <a:off x="1938437" y="3678285"/>
            <a:ext cx="295230" cy="3065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04852" y="5079294"/>
            <a:ext cx="11874712" cy="118858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рейтингових списків вступників, надання рекомендацій до зарахування та оприлюднення списку рекомендованих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повідомленням про  отримання чи неотримання ними права здобувати  вищу освіту за державним або регіональним замовленням здійснюється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пізніше 05 серпня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091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28" name="Google Shape;2064;p54"/>
          <p:cNvSpPr/>
          <p:nvPr/>
        </p:nvSpPr>
        <p:spPr>
          <a:xfrm>
            <a:off x="3455267" y="6300355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188691" y="179891"/>
            <a:ext cx="7623252" cy="6379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cap="all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uk-UA" sz="3200" b="1" cap="all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ВСТУПної</a:t>
            </a:r>
            <a:r>
              <a:rPr lang="uk-UA" sz="3200" b="1" cap="all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кампанії 2024</a:t>
            </a:r>
            <a:endParaRPr lang="ru-RU" sz="3200" dirty="0">
              <a:solidFill>
                <a:srgbClr val="8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93963" y="1182255"/>
            <a:ext cx="3994727" cy="7204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вимоги до зарахування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93964" y="2179782"/>
            <a:ext cx="3994726" cy="81954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місця державного або регіонального замовлення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18:00 08 серпня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 вниз 8"/>
          <p:cNvSpPr/>
          <p:nvPr/>
        </p:nvSpPr>
        <p:spPr>
          <a:xfrm>
            <a:off x="2004292" y="1899045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266872" y="1272554"/>
            <a:ext cx="3833091" cy="5398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вступників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765964" y="2118433"/>
            <a:ext cx="3417454" cy="8288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державним або регіональним замовленням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не пізніше 10 серпня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8343609" y="2118433"/>
            <a:ext cx="3416087" cy="83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кошти фізичних та/або юридичних осіб - не пізніше ніж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серпня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ілка вниз 13"/>
          <p:cNvSpPr/>
          <p:nvPr/>
        </p:nvSpPr>
        <p:spPr>
          <a:xfrm>
            <a:off x="6474691" y="1830502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>
            <a:off x="9550400" y="1812391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05416" y="3668957"/>
            <a:ext cx="3556002" cy="23930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 на вакантні місця державного, регіонального замовлення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зараховані на навчання за кошти фізичних та/або юридичних осіб,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пізніше 17 серпня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226289" y="3280063"/>
            <a:ext cx="3962401" cy="30202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рекомендацій до зарахування та оприлюднення списку рекомендованих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вступників, які вступають на місця за кошти фізичних та /або юридичних осіб на відкриті та фіксовані конкурсні пропозиції, здійснюється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раніше 09 серпня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8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1" descr="Izz 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640" y="5118205"/>
            <a:ext cx="2446339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4" descr="Izz 0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1" y="5102031"/>
            <a:ext cx="2364256" cy="16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15" descr="DSC011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16" y="1516465"/>
            <a:ext cx="2143125" cy="16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19" descr="дослідний сад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16" y="3435757"/>
            <a:ext cx="2161507" cy="15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21" descr="Izz 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59" y="5102031"/>
            <a:ext cx="2493296" cy="16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0515" y="-27384"/>
            <a:ext cx="862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182875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3600" b="1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агротехнологій та природокористування</a:t>
            </a:r>
          </a:p>
        </p:txBody>
      </p:sp>
      <p:sp>
        <p:nvSpPr>
          <p:cNvPr id="11275" name="Прямоугольник 10"/>
          <p:cNvSpPr>
            <a:spLocks noChangeArrowheads="1"/>
          </p:cNvSpPr>
          <p:nvPr/>
        </p:nvSpPr>
        <p:spPr bwMode="auto">
          <a:xfrm>
            <a:off x="897330" y="1163639"/>
            <a:ext cx="107679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 Декан факультету  к.с.-</a:t>
            </a:r>
            <a:r>
              <a:rPr lang="uk-UA" altLang="uk-UA" sz="1900" dirty="0" err="1">
                <a:solidFill>
                  <a:srgbClr val="083763"/>
                </a:solidFill>
                <a:latin typeface="Verdana" panose="020B0604030504040204" pitchFamily="34" charset="0"/>
              </a:rPr>
              <a:t>г.н</a:t>
            </a:r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., доцент </a:t>
            </a:r>
            <a:r>
              <a:rPr lang="uk-UA" altLang="uk-UA" sz="1900" b="1" dirty="0" err="1">
                <a:solidFill>
                  <a:srgbClr val="083763"/>
                </a:solidFill>
                <a:latin typeface="Verdana" panose="020B0604030504040204" pitchFamily="34" charset="0"/>
              </a:rPr>
              <a:t>Бакуменко</a:t>
            </a:r>
            <a:r>
              <a:rPr lang="uk-UA" altLang="uk-UA" sz="1900" b="1" dirty="0">
                <a:solidFill>
                  <a:srgbClr val="083763"/>
                </a:solidFill>
                <a:latin typeface="Verdana" panose="020B0604030504040204" pitchFamily="34" charset="0"/>
              </a:rPr>
              <a:t> Ольга Миколаївна</a:t>
            </a:r>
            <a:endParaRPr lang="uk-UA" altLang="uk-UA" sz="1900" dirty="0">
              <a:solidFill>
                <a:srgbClr val="083763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13" name="Прямоугольник 4"/>
          <p:cNvSpPr/>
          <p:nvPr/>
        </p:nvSpPr>
        <p:spPr>
          <a:xfrm>
            <a:off x="800011" y="1664698"/>
            <a:ext cx="5937732" cy="30087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66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 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і карантин рослин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Лісове господарство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Садово-паркове господарство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і рекреація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Біотехнологія та біоінженерія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gro.snau.edu.ua/wp-content/uploads/2021/11/%D0%B7%D0%BE%D0%B1%D1%80%D0%B0%D0%B6%D0%B5%D0%BD%D0%BD%D1%8F_viber_2021-11-23_15-23-48-4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99" y="1987764"/>
            <a:ext cx="1808867" cy="24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gro.snau.edu.ua/wp-content/uploads/2021/09/P10915-1541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17" y="5099768"/>
            <a:ext cx="2222988" cy="16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7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 descr="P10606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62" y="4924139"/>
            <a:ext cx="2624815" cy="187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 descr="Iz56 2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" y="4082629"/>
            <a:ext cx="1726924" cy="25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6368" y="0"/>
            <a:ext cx="8485632" cy="115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467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економіки і менеджменту</a:t>
            </a:r>
          </a:p>
        </p:txBody>
      </p:sp>
      <p:sp>
        <p:nvSpPr>
          <p:cNvPr id="9225" name="Прямоугольник 1"/>
          <p:cNvSpPr>
            <a:spLocks noChangeArrowheads="1"/>
          </p:cNvSpPr>
          <p:nvPr/>
        </p:nvSpPr>
        <p:spPr bwMode="auto">
          <a:xfrm>
            <a:off x="868072" y="1063321"/>
            <a:ext cx="106899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Декан факультету  </a:t>
            </a:r>
            <a:r>
              <a:rPr lang="uk-UA" altLang="uk-UA" sz="1900" dirty="0" err="1">
                <a:solidFill>
                  <a:srgbClr val="083763"/>
                </a:solidFill>
                <a:latin typeface="Verdana" panose="020B0604030504040204" pitchFamily="34" charset="0"/>
              </a:rPr>
              <a:t>д.е.н</a:t>
            </a:r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., професор </a:t>
            </a:r>
            <a:r>
              <a:rPr lang="uk-UA" altLang="uk-UA" sz="1900" b="1" dirty="0" err="1">
                <a:solidFill>
                  <a:srgbClr val="083763"/>
                </a:solidFill>
                <a:latin typeface="Verdana" panose="020B0604030504040204" pitchFamily="34" charset="0"/>
              </a:rPr>
              <a:t>Лишенко</a:t>
            </a:r>
            <a:r>
              <a:rPr lang="uk-UA" altLang="uk-UA" sz="1900" b="1" dirty="0">
                <a:solidFill>
                  <a:srgbClr val="083763"/>
                </a:solidFill>
                <a:latin typeface="Verdana" panose="020B0604030504040204" pitchFamily="34" charset="0"/>
              </a:rPr>
              <a:t> Маргарита Олександрівна</a:t>
            </a:r>
            <a:endParaRPr lang="uk-UA" altLang="uk-UA" sz="1900" dirty="0">
              <a:solidFill>
                <a:srgbClr val="083763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pic>
        <p:nvPicPr>
          <p:cNvPr id="3074" name="Picture 2" descr="https://eim.snau.edu.ua/wp-content/uploads/2022/11/IMG-dacc2d848e1f8e5167aaeddb4aeb36f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64" y="4898667"/>
            <a:ext cx="3383645" cy="19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/>
          <p:cNvSpPr/>
          <p:nvPr/>
        </p:nvSpPr>
        <p:spPr>
          <a:xfrm>
            <a:off x="418067" y="1363787"/>
            <a:ext cx="8143141" cy="31195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buFont typeface="Wingdings 2" panose="05020102010507070707" pitchFamily="18" charset="2"/>
              <a:buNone/>
              <a:defRPr/>
            </a:pPr>
            <a:r>
              <a:rPr lang="uk-UA" sz="2133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</a:t>
            </a: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                       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 і оподаткування        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Фінанси, банківська справа, страхування та фондовий ринок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      </a:t>
            </a: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</a:t>
            </a: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 та торгівля</a:t>
            </a:r>
          </a:p>
          <a:p>
            <a:pPr marL="380990" indent="-38099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 та технології</a:t>
            </a:r>
          </a:p>
        </p:txBody>
      </p:sp>
      <p:pic>
        <p:nvPicPr>
          <p:cNvPr id="3076" name="Picture 4" descr="https://eim.snau.edu.ua/wp-content/uploads/2022/10/FB_IMG_16669520354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98" y="1494841"/>
            <a:ext cx="3429298" cy="34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7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6163" y="0"/>
            <a:ext cx="750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182875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3600" b="1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Інженерно-технологічний факультет</a:t>
            </a: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73890" y="1200329"/>
            <a:ext cx="12118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900" dirty="0">
                <a:solidFill>
                  <a:srgbClr val="002060"/>
                </a:solidFill>
                <a:latin typeface="Verdana" panose="020B0604030504040204" pitchFamily="34" charset="0"/>
              </a:rPr>
              <a:t>Декан факультету  </a:t>
            </a:r>
            <a:r>
              <a:rPr lang="uk-UA" altLang="uk-UA" sz="1900" dirty="0" err="1">
                <a:solidFill>
                  <a:srgbClr val="002060"/>
                </a:solidFill>
                <a:latin typeface="Verdana" panose="020B0604030504040204" pitchFamily="34" charset="0"/>
              </a:rPr>
              <a:t>д.т.н</a:t>
            </a:r>
            <a:r>
              <a:rPr lang="uk-UA" altLang="uk-UA" sz="1900" dirty="0">
                <a:solidFill>
                  <a:srgbClr val="002060"/>
                </a:solidFill>
                <a:latin typeface="Verdana" panose="020B0604030504040204" pitchFamily="34" charset="0"/>
              </a:rPr>
              <a:t>., </a:t>
            </a:r>
            <a:r>
              <a:rPr lang="uk-UA" sz="2400" dirty="0">
                <a:solidFill>
                  <a:srgbClr val="002060"/>
                </a:solidFill>
              </a:rPr>
              <a:t>доцент, академік АІН України </a:t>
            </a:r>
            <a:r>
              <a:rPr lang="uk-UA" altLang="uk-UA" sz="19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Зубко</a:t>
            </a:r>
            <a:r>
              <a:rPr lang="uk-UA" altLang="uk-UA" sz="1900" b="1" dirty="0">
                <a:solidFill>
                  <a:srgbClr val="002060"/>
                </a:solidFill>
                <a:latin typeface="Verdana" panose="020B0604030504040204" pitchFamily="34" charset="0"/>
              </a:rPr>
              <a:t> Владислав Миколайович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67251" cy="958311"/>
          </a:xfrm>
          <a:prstGeom prst="rect">
            <a:avLst/>
          </a:prstGeom>
        </p:spPr>
      </p:pic>
      <p:sp>
        <p:nvSpPr>
          <p:cNvPr id="11" name="Прямоугольник 4"/>
          <p:cNvSpPr/>
          <p:nvPr/>
        </p:nvSpPr>
        <p:spPr>
          <a:xfrm>
            <a:off x="469505" y="1802599"/>
            <a:ext cx="8480531" cy="25636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66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Агроінженерія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точного землеробства (СВО «Магістр»)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Механізація сільського господарства (СВО «Магістр»)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Безпілотні системи в агробізнесі (СВО «Магістр»)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Електроенергетика, електротехніка та електромеханіка</a:t>
            </a:r>
            <a:r>
              <a:rPr lang="uk-UA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pic>
        <p:nvPicPr>
          <p:cNvPr id="4098" name="Picture 2" descr="https://itf.snau.edu.ua/wp-content/uploads/2022/12/IMG_20221202_141746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543" y="1858671"/>
            <a:ext cx="2321357" cy="23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9 листопада на кафедрі транспортних технологій пройшов попередній захист магістерських робіт студентів спеціальності 275 «Транспортні технології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11" y="4448650"/>
            <a:ext cx="3057140" cy="22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Цифрові технології в Агро – виклики сьогодення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34" y="4509322"/>
            <a:ext cx="3021313" cy="22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tf.snau.edu.ua/wp-content/uploads/2022/10/IMG_20221017_220204_787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31" y="4506880"/>
            <a:ext cx="2270869" cy="22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2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8" descr="Заняття з бджільницт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3192678"/>
            <a:ext cx="2009775" cy="30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1" descr="Iz56 0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59" y="3213652"/>
            <a:ext cx="2641541" cy="183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15" descr="Iz56 0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96" y="3233019"/>
            <a:ext cx="2499524" cy="332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3429" y="-108783"/>
            <a:ext cx="8678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Біолого-технологічний  факультет</a:t>
            </a:r>
          </a:p>
        </p:txBody>
      </p:sp>
      <p:sp>
        <p:nvSpPr>
          <p:cNvPr id="12298" name="Прямоугольник 9"/>
          <p:cNvSpPr>
            <a:spLocks noChangeArrowheads="1"/>
          </p:cNvSpPr>
          <p:nvPr/>
        </p:nvSpPr>
        <p:spPr bwMode="auto">
          <a:xfrm>
            <a:off x="1631951" y="1052513"/>
            <a:ext cx="98456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Декан факультету  д.с.-</a:t>
            </a:r>
            <a:r>
              <a:rPr lang="uk-UA" altLang="uk-UA" sz="1900" dirty="0" err="1">
                <a:solidFill>
                  <a:srgbClr val="083763"/>
                </a:solidFill>
                <a:latin typeface="Verdana" panose="020B0604030504040204" pitchFamily="34" charset="0"/>
              </a:rPr>
              <a:t>г.н</a:t>
            </a:r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., професор </a:t>
            </a:r>
            <a:r>
              <a:rPr lang="uk-UA" altLang="uk-UA" sz="1900" b="1" dirty="0" err="1">
                <a:solidFill>
                  <a:srgbClr val="083763"/>
                </a:solidFill>
                <a:latin typeface="Verdana" panose="020B0604030504040204" pitchFamily="34" charset="0"/>
              </a:rPr>
              <a:t>Вечорка</a:t>
            </a:r>
            <a:r>
              <a:rPr lang="uk-UA" altLang="uk-UA" sz="1900" b="1" dirty="0">
                <a:solidFill>
                  <a:srgbClr val="083763"/>
                </a:solidFill>
                <a:latin typeface="Verdana" panose="020B0604030504040204" pitchFamily="34" charset="0"/>
              </a:rPr>
              <a:t> Вікторія Вікторівна</a:t>
            </a:r>
            <a:endParaRPr lang="uk-UA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67251" cy="958311"/>
          </a:xfrm>
          <a:prstGeom prst="rect">
            <a:avLst/>
          </a:prstGeom>
        </p:spPr>
      </p:pic>
      <p:sp>
        <p:nvSpPr>
          <p:cNvPr id="12" name="Прямоугольник 4"/>
          <p:cNvSpPr/>
          <p:nvPr/>
        </p:nvSpPr>
        <p:spPr>
          <a:xfrm>
            <a:off x="1308026" y="1398153"/>
            <a:ext cx="9372703" cy="21611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66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 </a:t>
            </a:r>
          </a:p>
          <a:p>
            <a:pPr marL="380990" indent="-380990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виробництва та переробки продукції тваринництва 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Кінологія (СВО «Магістр»)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 мисливських тварин (СВО «Магістр)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в аквакультурі (СВО «Магістр»)</a:t>
            </a:r>
          </a:p>
        </p:txBody>
      </p:sp>
      <p:pic>
        <p:nvPicPr>
          <p:cNvPr id="3074" name="Picture 2" descr="https://btf.snau.edu.ua/wp-content/uploads/2022/10/%D0%BB%D0%B5%D0%BA%D1%86%D1%96%D1%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96" y="5045412"/>
            <a:ext cx="2270205" cy="17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tf.snau.edu.ua/wp-content/uploads/2022/10/%D0%AE%D0%BB%D1%8F_2-300x1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8" y="5209319"/>
            <a:ext cx="2306639" cy="153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6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9" descr="P51315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48" y="3809689"/>
            <a:ext cx="4543425" cy="28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18" descr="Iz56 1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24" y="4379461"/>
            <a:ext cx="3321051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7892" y="38100"/>
            <a:ext cx="6819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182875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3600" b="1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ветеринарної медицини</a:t>
            </a:r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1809750" y="955676"/>
            <a:ext cx="100842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 sz="1900" dirty="0">
              <a:solidFill>
                <a:srgbClr val="083763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Декан факультету  </a:t>
            </a:r>
            <a:r>
              <a:rPr lang="uk-UA" altLang="uk-UA" sz="1900" dirty="0" err="1">
                <a:solidFill>
                  <a:srgbClr val="083763"/>
                </a:solidFill>
                <a:latin typeface="Verdana" panose="020B0604030504040204" pitchFamily="34" charset="0"/>
              </a:rPr>
              <a:t>д.в.н</a:t>
            </a:r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., професор </a:t>
            </a:r>
            <a:r>
              <a:rPr lang="uk-UA" altLang="uk-UA" sz="1900" b="1" dirty="0">
                <a:solidFill>
                  <a:srgbClr val="083763"/>
                </a:solidFill>
                <a:latin typeface="Verdana" panose="020B0604030504040204" pitchFamily="34" charset="0"/>
              </a:rPr>
              <a:t>Нечипоренко Олександр Леонідович</a:t>
            </a:r>
            <a:endParaRPr lang="uk-UA" altLang="uk-UA" sz="1900" dirty="0">
              <a:solidFill>
                <a:srgbClr val="083763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67251" cy="958311"/>
          </a:xfrm>
          <a:prstGeom prst="rect">
            <a:avLst/>
          </a:prstGeom>
        </p:spPr>
      </p:pic>
      <p:sp>
        <p:nvSpPr>
          <p:cNvPr id="9" name="Прямоугольник 4"/>
          <p:cNvSpPr/>
          <p:nvPr/>
        </p:nvSpPr>
        <p:spPr>
          <a:xfrm>
            <a:off x="3236035" y="1847354"/>
            <a:ext cx="8201025" cy="14060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6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 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 медицина</a:t>
            </a:r>
            <a:endParaRPr lang="uk-UA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04" y="3305176"/>
            <a:ext cx="2448137" cy="32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8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8457" y="0"/>
            <a:ext cx="7497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182875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3600" b="1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харчових технологій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1543051" y="1052513"/>
            <a:ext cx="1018222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Декан факультету  к.с.-</a:t>
            </a:r>
            <a:r>
              <a:rPr lang="uk-UA" altLang="uk-UA" sz="1900" dirty="0" err="1">
                <a:solidFill>
                  <a:srgbClr val="083763"/>
                </a:solidFill>
                <a:latin typeface="Verdana" panose="020B0604030504040204" pitchFamily="34" charset="0"/>
              </a:rPr>
              <a:t>г.н</a:t>
            </a:r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., доцент </a:t>
            </a:r>
            <a:r>
              <a:rPr lang="uk-UA" altLang="uk-UA" sz="1900" b="1" dirty="0" err="1">
                <a:solidFill>
                  <a:srgbClr val="083763"/>
                </a:solidFill>
                <a:latin typeface="Verdana" panose="020B0604030504040204" pitchFamily="34" charset="0"/>
              </a:rPr>
              <a:t>Болгова</a:t>
            </a:r>
            <a:r>
              <a:rPr lang="uk-UA" altLang="uk-UA" sz="1900" b="1" dirty="0">
                <a:solidFill>
                  <a:srgbClr val="083763"/>
                </a:solidFill>
                <a:latin typeface="Verdana" panose="020B0604030504040204" pitchFamily="34" charset="0"/>
              </a:rPr>
              <a:t> Наталія Вікторівна</a:t>
            </a:r>
            <a:endParaRPr lang="uk-UA" altLang="uk-UA" sz="1900" dirty="0">
              <a:solidFill>
                <a:srgbClr val="083763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67251" cy="958311"/>
          </a:xfrm>
          <a:prstGeom prst="rect">
            <a:avLst/>
          </a:prstGeom>
        </p:spPr>
      </p:pic>
      <p:pic>
        <p:nvPicPr>
          <p:cNvPr id="2050" name="Picture 2" descr="Перемога Ульянченко Аліни у номінації “оригінальний жанр” цьогорічного конкурсу “Кращий студе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069" y="3259004"/>
            <a:ext cx="1987881" cy="30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fht.snau.edu.ua/wp-content/uploads/2022/02/%D0%B7%D0%BE%D0%B1%D1%80%D0%B0%D0%B6%D0%B5%D0%BD%D0%BD%D1%8F_viber_2022-02-23_15-37-43-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55" y="3817767"/>
            <a:ext cx="2266104" cy="163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fht.snau.edu.ua/wp-content/uploads/2022/02/IMG_20220218_135147-1024x7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23" y="3836923"/>
            <a:ext cx="1920828" cy="1542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638300" y="1558820"/>
            <a:ext cx="8153401" cy="17492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6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</a:t>
            </a:r>
          </a:p>
          <a:p>
            <a:pPr marL="57571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 технології</a:t>
            </a:r>
          </a:p>
          <a:p>
            <a:pPr marL="57571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Крафтові</a:t>
            </a: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 та гастрономічні інновації</a:t>
            </a:r>
          </a:p>
          <a:p>
            <a:pPr marL="57571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Готельна і ресторанна справа</a:t>
            </a:r>
            <a:r>
              <a:rPr lang="uk-UA" sz="26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67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58" y="4328689"/>
            <a:ext cx="3213100" cy="2409825"/>
          </a:xfrm>
          <a:prstGeom prst="rect">
            <a:avLst/>
          </a:prstGeom>
        </p:spPr>
      </p:pic>
      <p:pic>
        <p:nvPicPr>
          <p:cNvPr id="5" name="Picture 2" descr="https://fht.snau.edu.ua/wp-content/uploads/2022/11/0-02-05-a31e90880683a10724e0585c460b3ce09dd59f6e5988fae32ea4f4ed19f40562_4b44dd31201f31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" y="3431845"/>
            <a:ext cx="2370661" cy="26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7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8" descr="P10102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74" y="1811021"/>
            <a:ext cx="2381091" cy="178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9" descr="P90602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5" y="3598069"/>
            <a:ext cx="414337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1" descr="BUDfa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90" y="4491832"/>
            <a:ext cx="29495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4" descr="P11002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99" y="4503861"/>
            <a:ext cx="2535976" cy="219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0636" y="-10403"/>
            <a:ext cx="8413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182875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3600" b="1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будівництва та транспорту</a:t>
            </a: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1287181" y="1066540"/>
            <a:ext cx="1000908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900" dirty="0" err="1">
                <a:solidFill>
                  <a:srgbClr val="083763"/>
                </a:solidFill>
                <a:latin typeface="Verdana" panose="020B0604030504040204" pitchFamily="34" charset="0"/>
              </a:rPr>
              <a:t>В.п</a:t>
            </a:r>
            <a:r>
              <a:rPr lang="uk-UA" altLang="uk-UA" sz="1900" dirty="0">
                <a:solidFill>
                  <a:srgbClr val="083763"/>
                </a:solidFill>
                <a:latin typeface="Verdana" panose="020B0604030504040204" pitchFamily="34" charset="0"/>
              </a:rPr>
              <a:t>. декана факультету  к.т.н., доцент </a:t>
            </a:r>
            <a:r>
              <a:rPr lang="uk-UA" altLang="uk-UA" sz="1900" b="1" dirty="0" err="1">
                <a:solidFill>
                  <a:srgbClr val="083763"/>
                </a:solidFill>
                <a:latin typeface="Verdana" panose="020B0604030504040204" pitchFamily="34" charset="0"/>
              </a:rPr>
              <a:t>Соларьов</a:t>
            </a:r>
            <a:r>
              <a:rPr lang="uk-UA" altLang="uk-UA" sz="1900" b="1" dirty="0">
                <a:solidFill>
                  <a:srgbClr val="083763"/>
                </a:solidFill>
                <a:latin typeface="Verdana" panose="020B0604030504040204" pitchFamily="34" charset="0"/>
              </a:rPr>
              <a:t> Олександр Олексійович</a:t>
            </a:r>
            <a:endParaRPr lang="uk-UA" altLang="uk-UA" sz="1900" dirty="0">
              <a:solidFill>
                <a:srgbClr val="083763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67251" cy="958311"/>
          </a:xfrm>
          <a:prstGeom prst="rect">
            <a:avLst/>
          </a:prstGeom>
        </p:spPr>
      </p:pic>
      <p:sp>
        <p:nvSpPr>
          <p:cNvPr id="10" name="Прямоугольник 4"/>
          <p:cNvSpPr/>
          <p:nvPr/>
        </p:nvSpPr>
        <p:spPr>
          <a:xfrm>
            <a:off x="1638873" y="1498913"/>
            <a:ext cx="7653051" cy="20991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6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 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та містобудування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та цивільна інженерія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Автомобільні дороги та транспортні споруди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технології</a:t>
            </a:r>
          </a:p>
        </p:txBody>
      </p:sp>
    </p:spTree>
    <p:extLst>
      <p:ext uri="{BB962C8B-B14F-4D97-AF65-F5344CB8AC3E}">
        <p14:creationId xmlns:p14="http://schemas.microsoft.com/office/powerpoint/2010/main" val="302705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7" descr="YUR_SNAU_16_05_2008 0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79" y="1823587"/>
            <a:ext cx="3143251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9" descr="Из 016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0" y="2832192"/>
            <a:ext cx="3106739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2" descr="Из1 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98" y="4895851"/>
            <a:ext cx="2776028" cy="185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3" descr="Из 02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15" y="4895851"/>
            <a:ext cx="2775333" cy="185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9776" y="49847"/>
            <a:ext cx="6978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Юридичний факультет</a:t>
            </a:r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2270124" y="901522"/>
            <a:ext cx="916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 dirty="0">
                <a:solidFill>
                  <a:srgbClr val="08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факультету  </a:t>
            </a:r>
            <a:r>
              <a:rPr lang="uk-UA" altLang="uk-UA" sz="2400" dirty="0" err="1">
                <a:solidFill>
                  <a:srgbClr val="08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к.ю.н</a:t>
            </a:r>
            <a:r>
              <a:rPr lang="uk-UA" altLang="uk-UA" sz="2400" dirty="0">
                <a:solidFill>
                  <a:srgbClr val="08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uk-UA" altLang="uk-UA" sz="2400" b="1" dirty="0" err="1">
                <a:solidFill>
                  <a:srgbClr val="08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Роговенко</a:t>
            </a:r>
            <a:r>
              <a:rPr lang="uk-UA" altLang="uk-UA" sz="2400" b="1" dirty="0">
                <a:solidFill>
                  <a:srgbClr val="08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 Володимирович</a:t>
            </a:r>
            <a:endParaRPr lang="uk-UA" altLang="uk-UA" sz="2400" dirty="0">
              <a:solidFill>
                <a:srgbClr val="0837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67251" cy="958311"/>
          </a:xfrm>
          <a:prstGeom prst="rect">
            <a:avLst/>
          </a:prstGeom>
        </p:spPr>
      </p:pic>
      <p:sp>
        <p:nvSpPr>
          <p:cNvPr id="10" name="Прямоугольник 4"/>
          <p:cNvSpPr/>
          <p:nvPr/>
        </p:nvSpPr>
        <p:spPr>
          <a:xfrm>
            <a:off x="3651633" y="1823587"/>
            <a:ext cx="4717513" cy="22205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6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програми: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Геодезія та землеустрій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 право 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 marL="457189" indent="-457189">
              <a:buFont typeface="Wingdings" panose="05000000000000000000" pitchFamily="2" charset="2"/>
              <a:buChar char="ü"/>
              <a:defRPr/>
            </a:pPr>
            <a:r>
              <a:rPr lang="uk-UA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 забезпечення</a:t>
            </a:r>
          </a:p>
        </p:txBody>
      </p:sp>
    </p:spTree>
    <p:extLst>
      <p:ext uri="{BB962C8B-B14F-4D97-AF65-F5344CB8AC3E}">
        <p14:creationId xmlns:p14="http://schemas.microsoft.com/office/powerpoint/2010/main" val="195380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4435395" y="2972882"/>
            <a:ext cx="5989108" cy="1705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2136"/>
          <a:stretch/>
        </p:blipFill>
        <p:spPr>
          <a:xfrm>
            <a:off x="114300" y="1174613"/>
            <a:ext cx="3959466" cy="381000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14300" y="5218218"/>
            <a:ext cx="3959466" cy="1230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2024 році передбачено проведення двох сесій НМТ: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14.05.-25.06.2024</a:t>
            </a:r>
          </a:p>
          <a:p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додаткова 11.07-19.07.2024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248188" y="50832"/>
            <a:ext cx="7716610" cy="5624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НМТ-2024: ДАТИ РЕЄСТРАЦІЇ ТА ТЕСТУВАННЯ 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248188" y="944845"/>
            <a:ext cx="7848562" cy="1541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для участі НМТ – 2024 додаткова сесія  триватиме 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10 – 15 травня 2024 року</a:t>
            </a:r>
            <a:r>
              <a:rPr lang="uk-UA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вступників відбуватиметься дистанційно за допомогою спеціального сервісу на сайті Українського центру оцінювання якості освіти </a:t>
            </a:r>
            <a:r>
              <a:rPr lang="uk-UA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my.testportal.gov.ua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registration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nmt</a:t>
            </a:r>
            <a:endParaRPr lang="uk-UA" sz="20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4248188" y="2587178"/>
            <a:ext cx="7848562" cy="1870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 має вибрати:</a:t>
            </a:r>
          </a:p>
          <a:p>
            <a:pPr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предмет НМТ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додаткового блоку – </a:t>
            </a:r>
            <a:r>
              <a:rPr lang="uk-UA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України, українська література, географія, біологія, фізика, хімія, іноземні мови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(англійська, французька, німецька, іспанська)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населений пункт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або за кордоном, де він перебуватиме в дні проведення НМТ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248188" y="4558618"/>
            <a:ext cx="7402285" cy="2212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19 травня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 зможе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до власної інформації про: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назву навчального предмета додаткового блоку, з якого вступник бажає пройти тестування;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населений пункт в Україні або за кордоном, де він перебуватиме в дні проведення НМТ.</a:t>
            </a:r>
          </a:p>
        </p:txBody>
      </p:sp>
    </p:spTree>
    <p:extLst>
      <p:ext uri="{BB962C8B-B14F-4D97-AF65-F5344CB8AC3E}">
        <p14:creationId xmlns:p14="http://schemas.microsoft.com/office/powerpoint/2010/main" val="160596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3"/>
          <p:cNvSpPr/>
          <p:nvPr/>
        </p:nvSpPr>
        <p:spPr>
          <a:xfrm>
            <a:off x="408875" y="1094666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 rot="-5400000">
            <a:off x="2554024" y="1094666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 rot="10800000">
            <a:off x="4910043" y="1094666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 rot="5400000">
            <a:off x="7418481" y="1094665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4" name="Google Shape;1554;p33"/>
          <p:cNvSpPr txBox="1">
            <a:spLocks noGrp="1"/>
          </p:cNvSpPr>
          <p:nvPr>
            <p:ph type="title"/>
          </p:nvPr>
        </p:nvSpPr>
        <p:spPr>
          <a:xfrm>
            <a:off x="-143925" y="2668496"/>
            <a:ext cx="2416000" cy="143306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Успішно скласти НМТ</a:t>
            </a:r>
            <a:br>
              <a:rPr lang="uk-UA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 чотирьох предметів</a:t>
            </a:r>
            <a:endParaRPr lang="uk-UA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6" name="Google Shape;1556;p33"/>
          <p:cNvSpPr txBox="1">
            <a:spLocks noGrp="1"/>
          </p:cNvSpPr>
          <p:nvPr>
            <p:ph type="title" idx="2"/>
          </p:nvPr>
        </p:nvSpPr>
        <p:spPr>
          <a:xfrm>
            <a:off x="624428" y="1320233"/>
            <a:ext cx="8763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7" name="Google Shape;1557;p33"/>
          <p:cNvSpPr txBox="1">
            <a:spLocks noGrp="1"/>
          </p:cNvSpPr>
          <p:nvPr>
            <p:ph type="title" idx="3"/>
          </p:nvPr>
        </p:nvSpPr>
        <p:spPr>
          <a:xfrm>
            <a:off x="1947087" y="3216702"/>
            <a:ext cx="2558544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Зареєструвати   електронний кабінет  вступника</a:t>
            </a:r>
            <a:endParaRPr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8" name="Google Shape;1558;p33"/>
          <p:cNvSpPr txBox="1">
            <a:spLocks noGrp="1"/>
          </p:cNvSpPr>
          <p:nvPr>
            <p:ph type="subTitle" idx="4"/>
          </p:nvPr>
        </p:nvSpPr>
        <p:spPr>
          <a:xfrm>
            <a:off x="1897010" y="4050018"/>
            <a:ext cx="2416000" cy="10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7313" indent="26988"/>
            <a:r>
              <a:rPr lang="uk-UA" dirty="0">
                <a:solidFill>
                  <a:schemeClr val="tx1"/>
                </a:solidFill>
                <a:ea typeface="Roboto" panose="02000000000000000000" pitchFamily="2" charset="0"/>
              </a:rPr>
              <a:t>при</a:t>
            </a:r>
            <a:r>
              <a:rPr lang="uk-U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потребі </a:t>
            </a:r>
            <a:r>
              <a:rPr lang="uk-UA" dirty="0">
                <a:solidFill>
                  <a:schemeClr val="tx1"/>
                </a:solidFill>
                <a:ea typeface="Roboto" panose="02000000000000000000" pitchFamily="2" charset="0"/>
              </a:rPr>
              <a:t>ауд.</a:t>
            </a:r>
            <a:r>
              <a:rPr lang="uk-UA" sz="2400" b="1" dirty="0">
                <a:solidFill>
                  <a:schemeClr val="tx1"/>
                </a:solidFill>
                <a:ea typeface="Roboto" panose="02000000000000000000" pitchFamily="2" charset="0"/>
              </a:rPr>
              <a:t>162 </a:t>
            </a:r>
            <a:r>
              <a:rPr lang="uk-UA" dirty="0">
                <a:solidFill>
                  <a:schemeClr val="tx1"/>
                </a:solidFill>
                <a:ea typeface="Roboto" panose="02000000000000000000" pitchFamily="2" charset="0"/>
              </a:rPr>
              <a:t>головного корпусу СНАУ</a:t>
            </a:r>
            <a:endParaRPr lang="ru-RU" dirty="0">
              <a:solidFill>
                <a:schemeClr val="tx1"/>
              </a:solidFill>
              <a:ea typeface="Roboto" panose="02000000000000000000" pitchFamily="2" charset="0"/>
            </a:endParaRPr>
          </a:p>
        </p:txBody>
      </p:sp>
      <p:sp>
        <p:nvSpPr>
          <p:cNvPr id="1559" name="Google Shape;1559;p33"/>
          <p:cNvSpPr txBox="1">
            <a:spLocks noGrp="1"/>
          </p:cNvSpPr>
          <p:nvPr>
            <p:ph type="title" idx="5"/>
          </p:nvPr>
        </p:nvSpPr>
        <p:spPr>
          <a:xfrm>
            <a:off x="2728162" y="1320233"/>
            <a:ext cx="941176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60" name="Google Shape;1560;p33"/>
          <p:cNvSpPr txBox="1">
            <a:spLocks noGrp="1"/>
          </p:cNvSpPr>
          <p:nvPr>
            <p:ph type="title" idx="6"/>
          </p:nvPr>
        </p:nvSpPr>
        <p:spPr>
          <a:xfrm>
            <a:off x="4313010" y="2529501"/>
            <a:ext cx="2661220" cy="187651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tabLst>
                <a:tab pos="0" algn="l"/>
              </a:tabLst>
            </a:pPr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Завантажити   документи:</a:t>
            </a:r>
            <a:br>
              <a:rPr lang="uk-UA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sz="2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uk-UA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фото</a:t>
            </a:r>
            <a:br>
              <a:rPr lang="uk-UA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мотиваційний лист</a:t>
            </a:r>
            <a:endParaRPr lang="uk-UA" sz="2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62" name="Google Shape;1562;p33"/>
          <p:cNvSpPr txBox="1">
            <a:spLocks noGrp="1"/>
          </p:cNvSpPr>
          <p:nvPr>
            <p:ph type="title" idx="8"/>
          </p:nvPr>
        </p:nvSpPr>
        <p:spPr>
          <a:xfrm>
            <a:off x="5140052" y="1354265"/>
            <a:ext cx="865853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63" name="Google Shape;1563;p33"/>
          <p:cNvSpPr txBox="1">
            <a:spLocks noGrp="1"/>
          </p:cNvSpPr>
          <p:nvPr>
            <p:ph type="title" idx="9"/>
          </p:nvPr>
        </p:nvSpPr>
        <p:spPr>
          <a:xfrm>
            <a:off x="6924434" y="2555011"/>
            <a:ext cx="2416000" cy="47576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Подати заяви</a:t>
            </a:r>
          </a:p>
        </p:txBody>
      </p:sp>
      <p:sp>
        <p:nvSpPr>
          <p:cNvPr id="1565" name="Google Shape;1565;p33"/>
          <p:cNvSpPr txBox="1">
            <a:spLocks noGrp="1"/>
          </p:cNvSpPr>
          <p:nvPr>
            <p:ph type="title" idx="14"/>
          </p:nvPr>
        </p:nvSpPr>
        <p:spPr>
          <a:xfrm>
            <a:off x="7581897" y="1326641"/>
            <a:ext cx="899873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6503301" y="2842235"/>
            <a:ext cx="3258267" cy="2363397"/>
          </a:xfrm>
        </p:spPr>
        <p:txBody>
          <a:bodyPr/>
          <a:lstStyle/>
          <a:p>
            <a:pPr marL="87313" indent="26988"/>
            <a:r>
              <a:rPr lang="uk-UA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Вказати 1,2 пріоритет для отримання додаткового галузевого коефіцієнту ( для спеціальностей з особливою підтримкою)</a:t>
            </a:r>
            <a:endParaRPr lang="ru-RU" sz="2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36"/>
            <a:ext cx="4067251" cy="958311"/>
          </a:xfrm>
          <a:prstGeom prst="rect">
            <a:avLst/>
          </a:prstGeom>
        </p:spPr>
      </p:pic>
      <p:sp>
        <p:nvSpPr>
          <p:cNvPr id="24" name="Google Shape;2064;p54"/>
          <p:cNvSpPr/>
          <p:nvPr/>
        </p:nvSpPr>
        <p:spPr>
          <a:xfrm>
            <a:off x="8436711" y="183956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 w="28575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5" name="Google Shape;1553;p33"/>
          <p:cNvSpPr/>
          <p:nvPr/>
        </p:nvSpPr>
        <p:spPr>
          <a:xfrm rot="5400000">
            <a:off x="9782177" y="1056130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6" name="Google Shape;1565;p33"/>
          <p:cNvSpPr txBox="1">
            <a:spLocks/>
          </p:cNvSpPr>
          <p:nvPr/>
        </p:nvSpPr>
        <p:spPr>
          <a:xfrm>
            <a:off x="9987441" y="1289615"/>
            <a:ext cx="899873" cy="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kern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uk-UA" kern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" kern="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Google Shape;1563;p33"/>
          <p:cNvSpPr txBox="1">
            <a:spLocks/>
          </p:cNvSpPr>
          <p:nvPr/>
        </p:nvSpPr>
        <p:spPr>
          <a:xfrm>
            <a:off x="9390230" y="2557922"/>
            <a:ext cx="2496970" cy="122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Виконати вимоги до зарахування</a:t>
            </a: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505631" y="191182"/>
            <a:ext cx="6867525" cy="6998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kern="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ЯК СТАТИ СТУДЕНТОМ СНАУ?</a:t>
            </a:r>
            <a:endParaRPr lang="uk-UA" sz="3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764999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363662" y="4581732"/>
            <a:ext cx="2641600" cy="64640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2"/>
          </p:nvPr>
        </p:nvSpPr>
        <p:spPr>
          <a:xfrm>
            <a:off x="6122800" y="3989025"/>
            <a:ext cx="2641600" cy="646400"/>
          </a:xfrm>
        </p:spPr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 idx="9"/>
          </p:nvPr>
        </p:nvSpPr>
        <p:spPr>
          <a:xfrm>
            <a:off x="4775199" y="2212893"/>
            <a:ext cx="2641600" cy="557074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06412" y="31434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endParaRPr lang="uk-UA" sz="3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25" name="Заголовок 18"/>
          <p:cNvSpPr txBox="1">
            <a:spLocks/>
          </p:cNvSpPr>
          <p:nvPr/>
        </p:nvSpPr>
        <p:spPr>
          <a:xfrm>
            <a:off x="190500" y="3814482"/>
            <a:ext cx="2987924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Fredoka One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175624" y="242191"/>
            <a:ext cx="7461575" cy="6214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kern="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персональні консультанти</a:t>
            </a:r>
            <a:endParaRPr lang="uk-UA" sz="3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14825" y="1153671"/>
            <a:ext cx="3418002" cy="11304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агротехнологій та природокористування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114825" y="2381812"/>
            <a:ext cx="3429515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Яценко Віталій Миколайович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0980300933</a:t>
            </a: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126338" y="3883363"/>
            <a:ext cx="3418002" cy="1082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Факультет ветеринарної медицини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3849140" y="1150365"/>
            <a:ext cx="2378889" cy="1082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B8AD"/>
              </a:buClr>
              <a:buSzPts val="1800"/>
            </a:pPr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Факультет </a:t>
            </a:r>
          </a:p>
          <a:p>
            <a:pPr lvl="0" algn="ctr">
              <a:buClr>
                <a:srgbClr val="00B8AD"/>
              </a:buClr>
              <a:buSzPts val="1800"/>
            </a:pPr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економіки і менеджменту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6486563" y="1157144"/>
            <a:ext cx="2327274" cy="1131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Біолого-технологічний факультет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9422450" y="1121631"/>
            <a:ext cx="2540950" cy="11568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Інженерно-технологічний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6485126" y="3814482"/>
            <a:ext cx="2438330" cy="11406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Факультет харчових технологій 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9414399" y="3782196"/>
            <a:ext cx="2540950" cy="11729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</p:txBody>
      </p:sp>
      <p:sp>
        <p:nvSpPr>
          <p:cNvPr id="33" name="Округлений прямокутник 32"/>
          <p:cNvSpPr/>
          <p:nvPr/>
        </p:nvSpPr>
        <p:spPr>
          <a:xfrm>
            <a:off x="3808175" y="3846588"/>
            <a:ext cx="2414522" cy="11190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Факультет будівництва та транспорту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6486563" y="2407028"/>
            <a:ext cx="2327274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Попсуй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Васильович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095 25 75 308</a:t>
            </a:r>
          </a:p>
        </p:txBody>
      </p:sp>
      <p:sp>
        <p:nvSpPr>
          <p:cNvPr id="35" name="Прямокутник 34"/>
          <p:cNvSpPr/>
          <p:nvPr/>
        </p:nvSpPr>
        <p:spPr>
          <a:xfrm>
            <a:off x="3849140" y="2381811"/>
            <a:ext cx="2400511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Селезень Олена Миколаївна</a:t>
            </a:r>
          </a:p>
          <a:p>
            <a:pPr algn="ctr"/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0509155215</a:t>
            </a:r>
            <a:endParaRPr lang="ru-RU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кутник 35"/>
          <p:cNvSpPr/>
          <p:nvPr/>
        </p:nvSpPr>
        <p:spPr>
          <a:xfrm>
            <a:off x="114825" y="5026088"/>
            <a:ext cx="3429515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Калашник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Миколайович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050 61 38 181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кутник 36"/>
          <p:cNvSpPr/>
          <p:nvPr/>
        </p:nvSpPr>
        <p:spPr>
          <a:xfrm>
            <a:off x="3781665" y="5026087"/>
            <a:ext cx="2467986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Драник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7313"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0950207552</a:t>
            </a:r>
          </a:p>
        </p:txBody>
      </p:sp>
      <p:sp>
        <p:nvSpPr>
          <p:cNvPr id="38" name="Прямокутник 37"/>
          <p:cNvSpPr/>
          <p:nvPr/>
        </p:nvSpPr>
        <p:spPr>
          <a:xfrm>
            <a:off x="6485126" y="5026087"/>
            <a:ext cx="2439799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Кошель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0501314350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9422449" y="2426005"/>
            <a:ext cx="2540951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Рибенко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0995080373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9406348" y="5026087"/>
            <a:ext cx="2557052" cy="9021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Кузьменко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066 355 24 53</a:t>
            </a:r>
          </a:p>
        </p:txBody>
      </p:sp>
    </p:spTree>
    <p:extLst>
      <p:ext uri="{BB962C8B-B14F-4D97-AF65-F5344CB8AC3E}">
        <p14:creationId xmlns:p14="http://schemas.microsoft.com/office/powerpoint/2010/main" val="186278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8663" y="2633952"/>
            <a:ext cx="2822574" cy="14287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070274"/>
              </p:ext>
            </p:extLst>
          </p:nvPr>
        </p:nvGraphicFramePr>
        <p:xfrm>
          <a:off x="1524001" y="357166"/>
          <a:ext cx="8525164" cy="616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4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4535915" y="5830717"/>
            <a:ext cx="3218529" cy="551201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800" dirty="0"/>
              <a:t>   </a:t>
            </a:r>
            <a:r>
              <a:rPr lang="en-US" sz="2667" b="1" dirty="0">
                <a:solidFill>
                  <a:srgbClr val="0070C0"/>
                </a:solidFill>
                <a:latin typeface="+mj-lt"/>
              </a:rPr>
              <a:t>snau.edu.ua</a:t>
            </a:r>
            <a:endParaRPr lang="ru-RU" sz="2667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0824" y="244979"/>
            <a:ext cx="4374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600" b="1" kern="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НАШІ КОНТАКТИ</a:t>
            </a:r>
            <a:endParaRPr lang="uk-UA" sz="3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93120"/>
            <a:ext cx="37533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національний аграрний університет,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Вул. Герасима Кондратьєва, 160,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Сумська область, 400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admin@snau.edu.ua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Приймальня комісія: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факультету економіки і менеджменту,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поверх, каб. 131, 132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 (0542) 70-11-58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pk_snau@ukr.net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nau.edu.ua/wp-content/uploads/2020/12/%D1%81%D0%BE%D1%86-%D1%81%D0%B5%D1%82%D0%B8-1024x6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02" y="1800225"/>
            <a:ext cx="52966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729854" y="2141478"/>
            <a:ext cx="3541204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Приймальна комісія</a:t>
            </a:r>
          </a:p>
          <a:p>
            <a:pPr algn="ctr">
              <a:spcAft>
                <a:spcPts val="8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Сергієнко Віктор Олександрович 0501639055</a:t>
            </a:r>
          </a:p>
          <a:p>
            <a:pPr algn="ctr">
              <a:spcAft>
                <a:spcPts val="8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Селезень Олена Миколаївна 0509155215</a:t>
            </a:r>
          </a:p>
          <a:p>
            <a:pPr algn="ctr">
              <a:spcAft>
                <a:spcPts val="8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Мельник Ніна Михайлівна</a:t>
            </a:r>
          </a:p>
          <a:p>
            <a:pPr algn="ctr">
              <a:spcAft>
                <a:spcPts val="80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0662473211</a:t>
            </a:r>
          </a:p>
        </p:txBody>
      </p:sp>
    </p:spTree>
    <p:extLst>
      <p:ext uri="{BB962C8B-B14F-4D97-AF65-F5344CB8AC3E}">
        <p14:creationId xmlns:p14="http://schemas.microsoft.com/office/powerpoint/2010/main" val="411725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19458" name="AutoShape 2" descr="https://testportal.gov.ua/wp-content/uploads/2023/01/NMT2023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testportal.gov.ua/wp-content/uploads/2023/01/NMT2023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895927" y="92255"/>
            <a:ext cx="6172123" cy="8871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НМТ-2024: що потрібно знати про реєстрацію</a:t>
            </a:r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752475" y="1362568"/>
            <a:ext cx="10715625" cy="12551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зареєструватися для участі в НМТ, потенційному вступнику потрібно самостійно створити персональний кабінет на </a:t>
            </a:r>
            <a:r>
              <a:rPr lang="uk-UA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Українського центру оцінювання якості освіти (УЦОЯО) та виконати в ньому такі дії: 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752475" y="2827533"/>
            <a:ext cx="10715624" cy="324941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особисті дані й інформацію щодо участі в НМТ;</a:t>
            </a:r>
          </a:p>
          <a:p>
            <a:pPr indent="361950"/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Завантажити в електронній формі </a:t>
            </a:r>
            <a:r>
              <a:rPr lang="uk-UA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сканкопії</a:t>
            </a:r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та/або фотокопії реєстраційних документів у форматі (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паспорт, РНОКПП, атестат (свідоцтво ПЗСО)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25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5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.jpg</a:t>
            </a:r>
            <a:r>
              <a:rPr lang="uk-UA" sz="25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більше 1 </a:t>
            </a:r>
            <a:r>
              <a:rPr lang="uk-UA" sz="25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uk-UA" sz="25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1950"/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Підтвердити бажання взяти участь у НМТ;</a:t>
            </a:r>
          </a:p>
          <a:p>
            <a:pPr indent="361950"/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Надіслати внесену інформацію та копії документів на обробку до регіонального центру;</a:t>
            </a:r>
          </a:p>
          <a:p>
            <a:pPr indent="361950"/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Сформувати Сертифікат НМТ 2024 року.</a:t>
            </a:r>
          </a:p>
        </p:txBody>
      </p:sp>
    </p:spTree>
    <p:extLst>
      <p:ext uri="{BB962C8B-B14F-4D97-AF65-F5344CB8AC3E}">
        <p14:creationId xmlns:p14="http://schemas.microsoft.com/office/powerpoint/2010/main" val="213829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221318" y="4724401"/>
            <a:ext cx="5989108" cy="1476375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458" name="AutoShape 2" descr="https://testportal.gov.ua/wp-content/uploads/2023/01/NMT2023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testportal.gov.ua/wp-content/uploads/2023/01/NMT2023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60375" y="2080994"/>
            <a:ext cx="4448175" cy="5624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НМТ-2024</a:t>
            </a:r>
            <a:endParaRPr lang="uk-U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estportal.gov.ua/wp-content/uploads/2024/02/Grafik-NMT_2024-2-724x102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7243" r="2758" b="1626"/>
          <a:stretch/>
        </p:blipFill>
        <p:spPr bwMode="auto">
          <a:xfrm>
            <a:off x="5410201" y="0"/>
            <a:ext cx="4981574" cy="68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5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kern="0" cap="all" dirty="0">
                <a:solidFill>
                  <a:srgbClr val="0D0D0D"/>
                </a:solidFill>
                <a:latin typeface="Arial" panose="020B0604020202020204" pitchFamily="34" charset="0"/>
              </a:rPr>
              <a:t/>
            </a:r>
            <a:br>
              <a:rPr lang="uk-UA" sz="2000" b="1" kern="0" cap="all" dirty="0">
                <a:solidFill>
                  <a:srgbClr val="0D0D0D"/>
                </a:solidFill>
                <a:latin typeface="Arial" panose="020B0604020202020204" pitchFamily="34" charset="0"/>
              </a:rPr>
            </a:br>
            <a:endParaRPr lang="uk-UA" altLang="ru-RU" sz="42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idx="6"/>
          </p:nvPr>
        </p:nvSpPr>
        <p:spPr>
          <a:xfrm>
            <a:off x="4324350" y="132904"/>
            <a:ext cx="6629037" cy="763600"/>
          </a:xfrm>
        </p:spPr>
        <p:txBody>
          <a:bodyPr/>
          <a:lstStyle/>
          <a:p>
            <a:r>
              <a:rPr lang="uk-UA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 кампанія 2024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idx="9"/>
          </p:nvPr>
        </p:nvSpPr>
        <p:spPr>
          <a:xfrm>
            <a:off x="8259097" y="5286858"/>
            <a:ext cx="2641600" cy="831106"/>
          </a:xfrm>
        </p:spPr>
        <p:txBody>
          <a:bodyPr/>
          <a:lstStyle/>
          <a:p>
            <a:r>
              <a:rPr lang="uk-UA" sz="2600" dirty="0">
                <a:solidFill>
                  <a:srgbClr val="00B0F0"/>
                </a:solidFill>
              </a:rPr>
              <a:t> </a:t>
            </a:r>
            <a:endParaRPr lang="uk-UA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1097" y="18191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098" name="Picture 2" descr="Європейський університет чекає на учнів та студент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77" y="4458892"/>
            <a:ext cx="3343523" cy="21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круглений прямокутник 21"/>
          <p:cNvSpPr/>
          <p:nvPr/>
        </p:nvSpPr>
        <p:spPr>
          <a:xfrm>
            <a:off x="4229100" y="1447245"/>
            <a:ext cx="3445105" cy="13912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ЗНО/НМТ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85290" y="3586801"/>
            <a:ext cx="3612493" cy="29909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Українська мова;</a:t>
            </a:r>
          </a:p>
          <a:p>
            <a:pPr marL="87313" indent="0"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Математика</a:t>
            </a:r>
          </a:p>
          <a:p>
            <a:pPr marL="87313" indent="0"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Історія України</a:t>
            </a:r>
          </a:p>
          <a:p>
            <a:pPr marL="87313" indent="0"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Іноземна мова / хімія / фізика / біологія / географія/ українська література </a:t>
            </a: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будь-яку спеціальність)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7940487" y="3012878"/>
            <a:ext cx="3632891" cy="7482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7313"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більше 10 заяв на комерційну форму навчання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371475" y="1447246"/>
            <a:ext cx="3612492" cy="18465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Чотири/три сертифікати ЗНО/НМТ з балами вище 100</a:t>
            </a: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7940487" y="1447246"/>
            <a:ext cx="3632892" cy="13912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заяв на бюджет за всіма основами вступу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4239674" y="3199743"/>
            <a:ext cx="3445105" cy="20814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2021 року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НМТ 2022 - 2024 років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Архітектура та містобудування +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конкурс!</a:t>
            </a:r>
          </a:p>
        </p:txBody>
      </p:sp>
    </p:spTree>
    <p:extLst>
      <p:ext uri="{BB962C8B-B14F-4D97-AF65-F5344CB8AC3E}">
        <p14:creationId xmlns:p14="http://schemas.microsoft.com/office/powerpoint/2010/main" val="291178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kern="0" cap="all" dirty="0">
                <a:solidFill>
                  <a:srgbClr val="0D0D0D"/>
                </a:solidFill>
                <a:latin typeface="Arial" panose="020B0604020202020204" pitchFamily="34" charset="0"/>
              </a:rPr>
              <a:t/>
            </a:r>
            <a:br>
              <a:rPr lang="uk-UA" sz="2000" b="1" kern="0" cap="all" dirty="0">
                <a:solidFill>
                  <a:srgbClr val="0D0D0D"/>
                </a:solidFill>
                <a:latin typeface="Arial" panose="020B0604020202020204" pitchFamily="34" charset="0"/>
              </a:rPr>
            </a:br>
            <a:endParaRPr lang="uk-UA" altLang="ru-RU" sz="42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idx="6"/>
          </p:nvPr>
        </p:nvSpPr>
        <p:spPr>
          <a:xfrm>
            <a:off x="4324350" y="132904"/>
            <a:ext cx="6629037" cy="763600"/>
          </a:xfrm>
        </p:spPr>
        <p:txBody>
          <a:bodyPr/>
          <a:lstStyle/>
          <a:p>
            <a:r>
              <a:rPr lang="uk-UA" sz="3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 кампанія 2024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1097" y="18191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227105" y="1067164"/>
            <a:ext cx="4257826" cy="961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Заява рекомендована на бюджет</a:t>
            </a: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227105" y="2134747"/>
            <a:ext cx="4236813" cy="18563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 мають підтвердити вибір місця навчання </a:t>
            </a:r>
            <a:r>
              <a:rPr lang="uk-UA" altLang="uk-UA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електронному кабінеті з накладанням кваліфікованого електронного підпису </a:t>
            </a:r>
            <a:r>
              <a:rPr lang="uk-UA" altLang="uk-UA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особисто в закладі освіти.</a:t>
            </a: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5095875" y="1061049"/>
            <a:ext cx="6819900" cy="961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підтримкою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56281"/>
              </p:ext>
            </p:extLst>
          </p:nvPr>
        </p:nvGraphicFramePr>
        <p:xfrm>
          <a:off x="5114925" y="2508441"/>
          <a:ext cx="6781800" cy="31963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7215">
                  <a:extLst>
                    <a:ext uri="{9D8B030D-6E8A-4147-A177-3AD203B41FA5}">
                      <a16:colId xmlns:a16="http://schemas.microsoft.com/office/drawing/2014/main" val="541764251"/>
                    </a:ext>
                  </a:extLst>
                </a:gridCol>
                <a:gridCol w="6014585">
                  <a:extLst>
                    <a:ext uri="{9D8B030D-6E8A-4147-A177-3AD203B41FA5}">
                      <a16:colId xmlns:a16="http://schemas.microsoft.com/office/drawing/2014/main" val="1513393502"/>
                    </a:ext>
                  </a:extLst>
                </a:gridCol>
              </a:tblGrid>
              <a:tr h="303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спеціальності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2246405079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Електроенергетика, електротехніка та електромеханіка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4223095789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Харчові технології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1445373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та цивільна інженерія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428837995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151271533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і карантин рослин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409738755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Технологія виробництва і переробки продукції тваринництва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3570404862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Лісове господарство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260617395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Садово-паркове господарство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594340098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Агроінженерія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95759487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275.03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Транспортні технології (на автомобільному транспорті)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:a16="http://schemas.microsoft.com/office/drawing/2014/main" val="1274786031"/>
                  </a:ext>
                </a:extLst>
              </a:tr>
            </a:tbl>
          </a:graphicData>
        </a:graphic>
      </p:graphicFrame>
      <p:sp>
        <p:nvSpPr>
          <p:cNvPr id="4" name="Округлений прямокутник 3"/>
          <p:cNvSpPr/>
          <p:nvPr/>
        </p:nvSpPr>
        <p:spPr>
          <a:xfrm>
            <a:off x="227105" y="4162425"/>
            <a:ext cx="4236813" cy="2438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отримати: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допомогою сервісу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від 18 років);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ДПС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(державна податкова служба) -  за згодою батьків для осіб які не досягли 18 річного віку;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Приватбанк24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клієнти банку)</a:t>
            </a:r>
          </a:p>
        </p:txBody>
      </p:sp>
    </p:spTree>
    <p:extLst>
      <p:ext uri="{BB962C8B-B14F-4D97-AF65-F5344CB8AC3E}">
        <p14:creationId xmlns:p14="http://schemas.microsoft.com/office/powerpoint/2010/main" val="165732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00;p54"/>
          <p:cNvSpPr/>
          <p:nvPr/>
        </p:nvSpPr>
        <p:spPr>
          <a:xfrm rot="-8100000">
            <a:off x="8444891" y="-1843918"/>
            <a:ext cx="2739311" cy="2739311"/>
          </a:xfrm>
          <a:prstGeom prst="frame">
            <a:avLst>
              <a:gd name="adj1" fmla="val 22367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4" name="Google Shape;2066;p54"/>
          <p:cNvSpPr/>
          <p:nvPr/>
        </p:nvSpPr>
        <p:spPr>
          <a:xfrm>
            <a:off x="2355799" y="5362806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0" name="Google Shape;2001;p54"/>
          <p:cNvSpPr/>
          <p:nvPr/>
        </p:nvSpPr>
        <p:spPr>
          <a:xfrm rot="8185475">
            <a:off x="946485" y="6607337"/>
            <a:ext cx="197832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Google Shape;2063;p54"/>
          <p:cNvSpPr/>
          <p:nvPr/>
        </p:nvSpPr>
        <p:spPr>
          <a:xfrm rot="18951916" flipH="1">
            <a:off x="-1521882" y="5349036"/>
            <a:ext cx="4546363" cy="145729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377" y="3342565"/>
            <a:ext cx="7045710" cy="587916"/>
          </a:xfrm>
        </p:spPr>
        <p:txBody>
          <a:bodyPr/>
          <a:lstStyle/>
          <a:p>
            <a:pPr lvl="0"/>
            <a:r>
              <a:rPr lang="uk-UA" b="1" cap="all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Google Shape;2003;p54"/>
          <p:cNvSpPr/>
          <p:nvPr/>
        </p:nvSpPr>
        <p:spPr>
          <a:xfrm rot="18926612">
            <a:off x="-855967" y="5734705"/>
            <a:ext cx="2912963" cy="907857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1" name="Google Shape;2063;p54"/>
          <p:cNvSpPr/>
          <p:nvPr/>
        </p:nvSpPr>
        <p:spPr>
          <a:xfrm rot="8105619" flipH="1">
            <a:off x="9272569" y="221295"/>
            <a:ext cx="4546363" cy="145729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2" name="Google Shape;2003;p54"/>
          <p:cNvSpPr/>
          <p:nvPr/>
        </p:nvSpPr>
        <p:spPr>
          <a:xfrm rot="8077952">
            <a:off x="10295049" y="317738"/>
            <a:ext cx="2912963" cy="907857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3" name="Google Shape;2001;p54"/>
          <p:cNvSpPr/>
          <p:nvPr/>
        </p:nvSpPr>
        <p:spPr>
          <a:xfrm rot="18670380">
            <a:off x="11165473" y="2066764"/>
            <a:ext cx="197832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grpSp>
        <p:nvGrpSpPr>
          <p:cNvPr id="14" name="Google Shape;2069;p54"/>
          <p:cNvGrpSpPr/>
          <p:nvPr/>
        </p:nvGrpSpPr>
        <p:grpSpPr>
          <a:xfrm>
            <a:off x="11495974" y="6188633"/>
            <a:ext cx="511113" cy="444217"/>
            <a:chOff x="4846375" y="2021950"/>
            <a:chExt cx="436650" cy="379500"/>
          </a:xfrm>
        </p:grpSpPr>
        <p:sp>
          <p:nvSpPr>
            <p:cNvPr id="15" name="Google Shape;2070;p5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6" name="Google Shape;2071;p5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7" name="Google Shape;2072;p5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8" name="Google Shape;2073;p5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9" name="Google Shape;2074;p5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0" name="Google Shape;2075;p5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1" name="Google Shape;2076;p5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2" name="Google Shape;2077;p5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3" name="Google Shape;2078;p5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</p:grpSp>
      <p:sp>
        <p:nvSpPr>
          <p:cNvPr id="25" name="Google Shape;2066;p54"/>
          <p:cNvSpPr/>
          <p:nvPr/>
        </p:nvSpPr>
        <p:spPr>
          <a:xfrm>
            <a:off x="312369" y="1510130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6" name="Google Shape;2066;p54"/>
          <p:cNvSpPr/>
          <p:nvPr/>
        </p:nvSpPr>
        <p:spPr>
          <a:xfrm>
            <a:off x="10961607" y="4241852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7" name="Google Shape;2064;p54"/>
          <p:cNvSpPr/>
          <p:nvPr/>
        </p:nvSpPr>
        <p:spPr>
          <a:xfrm>
            <a:off x="684634" y="246438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8" name="Google Shape;2064;p54"/>
          <p:cNvSpPr/>
          <p:nvPr/>
        </p:nvSpPr>
        <p:spPr>
          <a:xfrm>
            <a:off x="3455267" y="6300355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9" name="Google Shape;2064;p54"/>
          <p:cNvSpPr/>
          <p:nvPr/>
        </p:nvSpPr>
        <p:spPr>
          <a:xfrm>
            <a:off x="11618196" y="536280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30" name="Google Shape;2068;p54"/>
          <p:cNvSpPr/>
          <p:nvPr/>
        </p:nvSpPr>
        <p:spPr>
          <a:xfrm rot="1599750">
            <a:off x="10969920" y="2762821"/>
            <a:ext cx="237560" cy="206579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37" name="Прямокутник 36"/>
          <p:cNvSpPr/>
          <p:nvPr/>
        </p:nvSpPr>
        <p:spPr>
          <a:xfrm>
            <a:off x="2423138" y="5781036"/>
            <a:ext cx="9496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Остаточний конкурсний бал (ОКБ) = КБ*РК*ГК</a:t>
            </a: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540573" y="246059"/>
            <a:ext cx="6688217" cy="5167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3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2024</a:t>
            </a:r>
            <a:endParaRPr lang="ru-RU" sz="3400" dirty="0">
              <a:solidFill>
                <a:srgbClr val="C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207685" y="1011192"/>
                <a:ext cx="11820492" cy="15101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smtClean="0">
                          <a:latin typeface="Cambria Math" panose="02040503050406030204" pitchFamily="18" charset="0"/>
                        </a:rPr>
                        <m:t>Конкурсний бал </m:t>
                      </m:r>
                      <m:d>
                        <m:dPr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1" smtClean="0">
                              <a:latin typeface="Cambria Math" panose="02040503050406030204" pitchFamily="18" charset="0"/>
                            </a:rPr>
                            <m:t>КБ</m:t>
                          </m:r>
                        </m:e>
                      </m:d>
                      <m:r>
                        <a:rPr lang="uk-UA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400">
                                  <a:latin typeface="Cambria Math" panose="02040503050406030204" pitchFamily="18" charset="0"/>
                                </a:rPr>
                                <m:t>К1∗П1+К2∗П2+К3∗П3</m:t>
                              </m:r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+К4∗П4+КТ∗ТК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400">
                                  <a:latin typeface="Cambria Math" panose="02040503050406030204" pitchFamily="18" charset="0"/>
                                </a:rPr>
                                <m:t>К1+К2+К3</m:t>
                              </m:r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+К4+КТ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uk-UA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5" y="1011192"/>
                <a:ext cx="11820492" cy="1510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кутник 4"/>
          <p:cNvSpPr/>
          <p:nvPr/>
        </p:nvSpPr>
        <p:spPr>
          <a:xfrm>
            <a:off x="207685" y="2695810"/>
            <a:ext cx="11820493" cy="12966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К1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К2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К3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К4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вагові коефіцієнти</a:t>
            </a:r>
          </a:p>
          <a:p>
            <a:pPr>
              <a:spcAft>
                <a:spcPts val="0"/>
              </a:spcAft>
            </a:pP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П1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П2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П3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П4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бали сертифікатів ЗНО/НМТ</a:t>
            </a: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207685" y="4138107"/>
            <a:ext cx="11799402" cy="15126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Додаткові коефіцієнти: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РК  - регіональний, РК – відомий буде в червні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ГК –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галузевий,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ГК = 1,02 – 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спеціальностей, яким надається особлива підтримка (10 спеціальностей), </a:t>
            </a: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заяв з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і 2 пріоритетом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6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335614" y="4276643"/>
            <a:ext cx="5989108" cy="1476375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7882" y="-60462"/>
            <a:ext cx="6753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600" b="1" kern="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Вагові коефіцієнти НМТ</a:t>
            </a:r>
            <a:endParaRPr lang="uk-UA" sz="3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2296" y="1965580"/>
            <a:ext cx="375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solidFill>
                  <a:srgbClr val="FFFFFF"/>
                </a:solidFill>
                <a:latin typeface="Helvetica Neue"/>
              </a:rPr>
              <a:t> </a:t>
            </a:r>
            <a:endParaRPr lang="uk-UA" b="0" i="0" dirty="0">
              <a:solidFill>
                <a:srgbClr val="FFFFFF"/>
              </a:solidFill>
              <a:effectLst/>
              <a:latin typeface="Helvetica Neue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36015"/>
              </p:ext>
            </p:extLst>
          </p:nvPr>
        </p:nvGraphicFramePr>
        <p:xfrm>
          <a:off x="5" y="604189"/>
          <a:ext cx="12191995" cy="5895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396">
                  <a:extLst>
                    <a:ext uri="{9D8B030D-6E8A-4147-A177-3AD203B41FA5}">
                      <a16:colId xmlns:a16="http://schemas.microsoft.com/office/drawing/2014/main" val="2543802699"/>
                    </a:ext>
                  </a:extLst>
                </a:gridCol>
                <a:gridCol w="3438529">
                  <a:extLst>
                    <a:ext uri="{9D8B030D-6E8A-4147-A177-3AD203B41FA5}">
                      <a16:colId xmlns:a16="http://schemas.microsoft.com/office/drawing/2014/main" val="1151813363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94736722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86318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0730085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40521104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35514511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91704523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424524414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760659392"/>
                    </a:ext>
                  </a:extLst>
                </a:gridCol>
                <a:gridCol w="704846">
                  <a:extLst>
                    <a:ext uri="{9D8B030D-6E8A-4147-A177-3AD203B41FA5}">
                      <a16:colId xmlns:a16="http://schemas.microsoft.com/office/drawing/2014/main" val="2048279374"/>
                    </a:ext>
                  </a:extLst>
                </a:gridCol>
                <a:gridCol w="771524">
                  <a:extLst>
                    <a:ext uri="{9D8B030D-6E8A-4147-A177-3AD203B41FA5}">
                      <a16:colId xmlns:a16="http://schemas.microsoft.com/office/drawing/2014/main" val="974248909"/>
                    </a:ext>
                  </a:extLst>
                </a:gridCol>
              </a:tblGrid>
              <a:tr h="13180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 /освітня програма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Конкурсні предмети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390441"/>
                  </a:ext>
                </a:extLst>
              </a:tr>
              <a:tr h="13180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 блок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Додатковий блок  (четвертий) </a:t>
                      </a:r>
                      <a:r>
                        <a:rPr lang="uk-UA" sz="11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К4</a:t>
                      </a:r>
                      <a:endParaRPr lang="uk-UA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Творчий конкурс</a:t>
                      </a:r>
                      <a:endParaRPr lang="uk-UA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703175254"/>
                  </a:ext>
                </a:extLst>
              </a:tr>
              <a:tr h="3021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Перший (українська мова) </a:t>
                      </a:r>
                      <a:r>
                        <a:rPr lang="uk-UA" sz="105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К1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Другий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(математика) </a:t>
                      </a:r>
                      <a:r>
                        <a:rPr lang="uk-UA" sz="105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К2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(третій) </a:t>
                      </a:r>
                      <a:r>
                        <a:rPr lang="uk-UA" sz="105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К3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Іноземна мова</a:t>
                      </a:r>
                      <a:endParaRPr lang="uk-UA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 </a:t>
                      </a:r>
                      <a:endParaRPr lang="uk-UA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uk-UA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</a:t>
                      </a:r>
                      <a:endParaRPr lang="uk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література</a:t>
                      </a:r>
                      <a:endParaRPr lang="uk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779712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Екологія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391447461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Біотехнології та біоінженерія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376753970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Агрономія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416476520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та карантин рослин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249942600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Лісове господарство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4006722062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Садово-паркове господарство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310655669"/>
                  </a:ext>
                </a:extLst>
              </a:tr>
              <a:tr h="14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і рекреація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468586614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Архітектура та містобудування 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839672312"/>
                  </a:ext>
                </a:extLst>
              </a:tr>
              <a:tr h="1449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та цивільна інженерія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956020389"/>
                  </a:ext>
                </a:extLst>
              </a:tr>
              <a:tr h="1707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Автомобільні дороги та транспортні споруди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09728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Транспортні технології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496279535"/>
                  </a:ext>
                </a:extLst>
              </a:tr>
              <a:tr h="18256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Крафтові технології та гастрономічні інновації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1268824695"/>
                  </a:ext>
                </a:extLst>
              </a:tr>
              <a:tr h="1449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Харчові технології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01094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Готельно-ресторанна справа 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1971704147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534364218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 і оподаткування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803813058"/>
                  </a:ext>
                </a:extLst>
              </a:tr>
              <a:tr h="289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Фінанси, банківська справа, страхування та фондовий ринок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1961903358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1192323766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938713985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Підприємництво та торгівля 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166927202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Інформаційні системи та технології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571147077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320852929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Геодезія та землеустрій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309018902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Соціальне забезпечення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193479626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Міжнародне право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331857652"/>
                  </a:ext>
                </a:extLst>
              </a:tr>
              <a:tr h="13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Електроенергетика, електротехніка та електромеханіка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3713808985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Агроінженерія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2392090045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Ветеринарна медицина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4134644195"/>
                  </a:ext>
                </a:extLst>
              </a:tr>
              <a:tr h="289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Технологія виробництва і переробки продукції тваринництва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:a16="http://schemas.microsoft.com/office/drawing/2014/main" val="129621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8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377" y="3342565"/>
            <a:ext cx="7045710" cy="587916"/>
          </a:xfrm>
        </p:spPr>
        <p:txBody>
          <a:bodyPr/>
          <a:lstStyle/>
          <a:p>
            <a:pPr lvl="0"/>
            <a:r>
              <a:rPr lang="uk-UA" b="1" cap="all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26" name="Google Shape;2066;p54"/>
          <p:cNvSpPr/>
          <p:nvPr/>
        </p:nvSpPr>
        <p:spPr>
          <a:xfrm>
            <a:off x="10961607" y="4241852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9" name="Google Shape;2064;p54"/>
          <p:cNvSpPr/>
          <p:nvPr/>
        </p:nvSpPr>
        <p:spPr>
          <a:xfrm>
            <a:off x="11618196" y="536280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540573" y="142811"/>
            <a:ext cx="6688217" cy="61995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Приклад розрахунку КБ</a:t>
            </a:r>
            <a:endParaRPr lang="uk-UA" altLang="uk-UA" sz="3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75583" y="1027262"/>
            <a:ext cx="11475946" cy="9295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спеціальності 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 медицина»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маємо такі вагові коефіцієнти: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українська мова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математика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історія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іноземна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біологія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фізика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хімія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література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0,25,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0,25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41145" y="2028893"/>
            <a:ext cx="5140819" cy="78148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 1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– 170, математики 160, історія України- 170, біологія -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 30"/>
              <p:cNvSpPr/>
              <p:nvPr/>
            </p:nvSpPr>
            <p:spPr>
              <a:xfrm>
                <a:off x="20028" y="3850690"/>
                <a:ext cx="5891059" cy="782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 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13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біологія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+0,5∗140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0,35+0,4+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0,25+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157,33</m:t>
                      </m:r>
                    </m:oMath>
                  </m:oMathPara>
                </a14:m>
                <a:endParaRPr lang="uk-UA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кут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" y="3850690"/>
                <a:ext cx="5891059" cy="782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круглений прямокутник 32"/>
          <p:cNvSpPr/>
          <p:nvPr/>
        </p:nvSpPr>
        <p:spPr>
          <a:xfrm>
            <a:off x="7167957" y="1994457"/>
            <a:ext cx="4328017" cy="825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 2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– 170, математики – 160, 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 - 170, географія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33"/>
              <p:cNvSpPr/>
              <p:nvPr/>
            </p:nvSpPr>
            <p:spPr>
              <a:xfrm>
                <a:off x="6271490" y="3850690"/>
                <a:ext cx="5920509" cy="77911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 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135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геогафія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0+0,25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+0,25∗140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0,35+0,4+0,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25+0,25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uk-UA" sz="135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Прямокут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90" y="3850690"/>
                <a:ext cx="5920509" cy="7791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круглений прямокутник 31"/>
          <p:cNvSpPr/>
          <p:nvPr/>
        </p:nvSpPr>
        <p:spPr>
          <a:xfrm>
            <a:off x="188562" y="4819946"/>
            <a:ext cx="11814873" cy="73927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вступник знає краще треті предмети, то тоді дійсно вагові коефіцієнти працюють на користь вступника.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четвертий предмет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географію і біологію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склали на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балів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тоді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35"/>
              <p:cNvSpPr/>
              <p:nvPr/>
            </p:nvSpPr>
            <p:spPr>
              <a:xfrm>
                <a:off x="20028" y="5671285"/>
                <a:ext cx="5891059" cy="782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 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13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біологія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+025∗170+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0,35+0,4+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0,25+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𝟏𝟕𝟎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</m:oMath>
                  </m:oMathPara>
                </a14:m>
                <a:endParaRPr lang="uk-UA" sz="13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кут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" y="5671285"/>
                <a:ext cx="5891059" cy="782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37"/>
              <p:cNvSpPr/>
              <p:nvPr/>
            </p:nvSpPr>
            <p:spPr>
              <a:xfrm>
                <a:off x="6271490" y="5671285"/>
                <a:ext cx="5908656" cy="782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135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географія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0,25∗170+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0,35+0,4+0,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25+0,25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168,8</m:t>
                      </m:r>
                    </m:oMath>
                  </m:oMathPara>
                </a14:m>
                <a:endParaRPr lang="uk-UA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кут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90" y="5671285"/>
                <a:ext cx="5908656" cy="782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круглений прямокутник 34"/>
          <p:cNvSpPr/>
          <p:nvPr/>
        </p:nvSpPr>
        <p:spPr>
          <a:xfrm>
            <a:off x="193963" y="2864366"/>
            <a:ext cx="11809471" cy="8869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перший погляд </a:t>
            </a:r>
            <a:r>
              <a:rPr lang="uk-UA" altLang="uk-UA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той хто складав </a:t>
            </a:r>
            <a:r>
              <a:rPr lang="uk-UA" altLang="uk-UA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</a:t>
            </a:r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мати вищий бал, адже ваговий коефіцієнт з цього предмета 0,5 у порівняні з географією 0,25. </a:t>
            </a:r>
          </a:p>
          <a:p>
            <a:pPr algn="just"/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жаль логіка тут не працює і якщо ми підставимо у формулу наші складові то отримаємо наступний результат: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50270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1663</Words>
  <Application>Microsoft Office PowerPoint</Application>
  <PresentationFormat>Широкий екран</PresentationFormat>
  <Paragraphs>599</Paragraphs>
  <Slides>23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23</vt:i4>
      </vt:variant>
    </vt:vector>
  </HeadingPairs>
  <TitlesOfParts>
    <vt:vector size="38" baseType="lpstr">
      <vt:lpstr>Arial</vt:lpstr>
      <vt:lpstr>Calibri</vt:lpstr>
      <vt:lpstr>Cambria Math</vt:lpstr>
      <vt:lpstr>Constantia</vt:lpstr>
      <vt:lpstr>Fredoka One</vt:lpstr>
      <vt:lpstr>Helvetica Neue</vt:lpstr>
      <vt:lpstr>Nunito</vt:lpstr>
      <vt:lpstr>Roboto</vt:lpstr>
      <vt:lpstr>Times New Roman</vt:lpstr>
      <vt:lpstr>Verdana</vt:lpstr>
      <vt:lpstr>Wingdings</vt:lpstr>
      <vt:lpstr>Wingdings 2</vt:lpstr>
      <vt:lpstr>General Green CV by Slidesgo</vt:lpstr>
      <vt:lpstr>1_General Green CV by Slidesgo</vt:lpstr>
      <vt:lpstr>2_General Green CV by Slidesgo</vt:lpstr>
      <vt:lpstr>  Про вступ 2024 для батьків та учнів</vt:lpstr>
      <vt:lpstr>Презентація PowerPoint</vt:lpstr>
      <vt:lpstr>Презентація PowerPoint</vt:lpstr>
      <vt:lpstr>Презентація PowerPoint</vt:lpstr>
      <vt:lpstr> </vt:lpstr>
      <vt:lpstr> </vt:lpstr>
      <vt:lpstr>  </vt:lpstr>
      <vt:lpstr>Презентація PowerPoint</vt:lpstr>
      <vt:lpstr>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Успішно скласти НМТ З чотирьох предметів</vt:lpstr>
      <vt:lpstr>     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вступ 2021 для батьків та учнів</dc:title>
  <dc:creator>Ніна Мельник</dc:creator>
  <cp:lastModifiedBy>HP</cp:lastModifiedBy>
  <cp:revision>122</cp:revision>
  <dcterms:created xsi:type="dcterms:W3CDTF">2020-12-10T16:19:51Z</dcterms:created>
  <dcterms:modified xsi:type="dcterms:W3CDTF">2024-05-10T07:01:40Z</dcterms:modified>
</cp:coreProperties>
</file>